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6"/>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97"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4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6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823F0-6A9D-4531-8A37-1D5B58FA4613}"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1C0A4-2D3D-424E-AA0E-DA4B28DFF4FE}" type="slidenum">
              <a:rPr lang="en-US" smtClean="0"/>
              <a:t>‹#›</a:t>
            </a:fld>
            <a:endParaRPr lang="en-US"/>
          </a:p>
        </p:txBody>
      </p:sp>
    </p:spTree>
    <p:extLst>
      <p:ext uri="{BB962C8B-B14F-4D97-AF65-F5344CB8AC3E}">
        <p14:creationId xmlns:p14="http://schemas.microsoft.com/office/powerpoint/2010/main" val="149598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8E5D6-E240-4AB4-B03F-F45C58F87E64}" type="slidenum">
              <a:rPr lang="en-US" smtClean="0"/>
              <a:t>14</a:t>
            </a:fld>
            <a:endParaRPr lang="en-US" dirty="0"/>
          </a:p>
        </p:txBody>
      </p:sp>
    </p:spTree>
    <p:extLst>
      <p:ext uri="{BB962C8B-B14F-4D97-AF65-F5344CB8AC3E}">
        <p14:creationId xmlns:p14="http://schemas.microsoft.com/office/powerpoint/2010/main" val="78976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a:xfrm>
            <a:off x="581192" y="6423914"/>
            <a:ext cx="691721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5961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7605951" y="6423914"/>
            <a:ext cx="2844799" cy="365125"/>
          </a:xfrm>
          <a:prstGeom prst="rect">
            <a:avLst/>
          </a:prstGeom>
        </p:spPr>
        <p:txBody>
          <a:bodyPr/>
          <a:lstStyle>
            <a:lvl1pPr>
              <a:defRPr>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B4ED54-5B5E-4A04-93D3-5772E3CE3818}" type="datetime1">
              <a:rPr kumimoji="0" lang="en-US" sz="900" b="0" i="0" u="none" strike="noStrike" kern="1200" cap="none" spc="0" normalizeH="0" baseline="0" noProof="0" smtClean="0">
                <a:ln>
                  <a:noFill/>
                </a:ln>
                <a:solidFill>
                  <a:srgbClr val="EBEBEB"/>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3/2/2022</a:t>
            </a:fld>
            <a:endParaRPr kumimoji="0" lang="en-US" sz="900" b="0" i="0" u="none" strike="noStrike" kern="1200" cap="none" spc="0" normalizeH="0" baseline="0" noProof="0" dirty="0">
              <a:ln>
                <a:noFill/>
              </a:ln>
              <a:solidFill>
                <a:srgbClr val="EBEBEB"/>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a:xfrm>
            <a:off x="581192" y="6423914"/>
            <a:ext cx="6917210" cy="365125"/>
          </a:xfrm>
          <a:prstGeom prst="rect">
            <a:avLst/>
          </a:prstGeom>
        </p:spPr>
        <p:txBody>
          <a:bodyPr/>
          <a:lstStyle>
            <a:lvl1pPr>
              <a:defRPr>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BEBEB"/>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a:xfrm>
            <a:off x="10558300" y="6423914"/>
            <a:ext cx="1052510" cy="365125"/>
          </a:xfrm>
          <a:prstGeom prst="rect">
            <a:avLst/>
          </a:prstGeom>
        </p:spPr>
        <p:txBody>
          <a:bodyPr/>
          <a:lstStyle>
            <a:lvl1pPr>
              <a:defRPr>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EBEBEB"/>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EBEBEB"/>
              </a:solidFill>
              <a:effectLst/>
              <a:uLnTx/>
              <a:uFillTx/>
              <a:latin typeface="Gill Sans MT" panose="020B0502020104020203"/>
              <a:ea typeface="+mn-ea"/>
              <a:cs typeface="+mn-cs"/>
            </a:endParaRPr>
          </a:p>
        </p:txBody>
      </p:sp>
      <p:sp>
        <p:nvSpPr>
          <p:cNvPr id="9" name="Picture Placeholder 5"/>
          <p:cNvSpPr>
            <a:spLocks noGrp="1"/>
          </p:cNvSpPr>
          <p:nvPr>
            <p:ph type="pic" sz="quarter" idx="13"/>
          </p:nvPr>
        </p:nvSpPr>
        <p:spPr>
          <a:xfrm>
            <a:off x="0" y="5245130"/>
            <a:ext cx="12192000" cy="1612870"/>
          </a:xfrm>
        </p:spPr>
        <p:txBody>
          <a:bodyPr/>
          <a:lstStyle/>
          <a:p>
            <a:r>
              <a:rPr lang="en-US"/>
              <a:t>Click icon to add picture</a:t>
            </a:r>
            <a:endParaRPr lang="en-US" dirty="0"/>
          </a:p>
        </p:txBody>
      </p:sp>
      <p:sp>
        <p:nvSpPr>
          <p:cNvPr id="2" name="Rectangle 1"/>
          <p:cNvSpPr/>
          <p:nvPr userDrawn="1"/>
        </p:nvSpPr>
        <p:spPr>
          <a:xfrm>
            <a:off x="57589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0" name="Rectangle 9"/>
          <p:cNvSpPr/>
          <p:nvPr userDrawn="1"/>
        </p:nvSpPr>
        <p:spPr>
          <a:xfrm>
            <a:off x="3429849"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1" name="Rectangle 10"/>
          <p:cNvSpPr/>
          <p:nvPr userDrawn="1"/>
        </p:nvSpPr>
        <p:spPr>
          <a:xfrm>
            <a:off x="6283804"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2" name="Rectangle 11"/>
          <p:cNvSpPr/>
          <p:nvPr userDrawn="1"/>
        </p:nvSpPr>
        <p:spPr>
          <a:xfrm>
            <a:off x="9137758" y="1972490"/>
            <a:ext cx="2467752" cy="3272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3" name="Text Placeholder 2"/>
          <p:cNvSpPr>
            <a:spLocks noGrp="1"/>
          </p:cNvSpPr>
          <p:nvPr>
            <p:ph type="body" idx="1"/>
          </p:nvPr>
        </p:nvSpPr>
        <p:spPr>
          <a:xfrm>
            <a:off x="581192" y="2988377"/>
            <a:ext cx="2492830" cy="557784"/>
          </a:xfrm>
        </p:spPr>
        <p:txBody>
          <a:bodyPr anchor="ctr">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2"/>
          </p:nvPr>
        </p:nvSpPr>
        <p:spPr>
          <a:xfrm>
            <a:off x="581194" y="3584516"/>
            <a:ext cx="2492828"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6298472" y="2988377"/>
            <a:ext cx="2492830"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6" name="Content Placeholder 5"/>
          <p:cNvSpPr>
            <a:spLocks noGrp="1"/>
          </p:cNvSpPr>
          <p:nvPr>
            <p:ph sz="quarter" idx="4"/>
          </p:nvPr>
        </p:nvSpPr>
        <p:spPr>
          <a:xfrm>
            <a:off x="6298471" y="3584516"/>
            <a:ext cx="2492830"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4"/>
          </p:nvPr>
        </p:nvSpPr>
        <p:spPr>
          <a:xfrm>
            <a:off x="3444517" y="2988377"/>
            <a:ext cx="2492830" cy="557784"/>
          </a:xfrm>
        </p:spPr>
        <p:txBody>
          <a:bodyPr anchor="ctr">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p:cNvSpPr>
            <a:spLocks noGrp="1"/>
          </p:cNvSpPr>
          <p:nvPr>
            <p:ph sz="half" idx="15"/>
          </p:nvPr>
        </p:nvSpPr>
        <p:spPr>
          <a:xfrm>
            <a:off x="3444519" y="3584516"/>
            <a:ext cx="2492828"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6"/>
          </p:nvPr>
        </p:nvSpPr>
        <p:spPr>
          <a:xfrm>
            <a:off x="9138807" y="2988377"/>
            <a:ext cx="2492830"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20" name="Content Placeholder 5"/>
          <p:cNvSpPr>
            <a:spLocks noGrp="1"/>
          </p:cNvSpPr>
          <p:nvPr>
            <p:ph sz="quarter" idx="17"/>
          </p:nvPr>
        </p:nvSpPr>
        <p:spPr>
          <a:xfrm>
            <a:off x="9138806" y="3584516"/>
            <a:ext cx="2492830" cy="1656203"/>
          </a:xfrm>
        </p:spPr>
        <p:txBody>
          <a:bodyPr anchor="t">
            <a:normAutofit/>
          </a:bodyPr>
          <a:lstStyle>
            <a:lvl1pPr marL="0" indent="0" algn="ctr">
              <a:buNone/>
              <a:defRPr sz="1200"/>
            </a:lvl1pPr>
            <a:lvl2pPr marL="324000" indent="0" algn="ctr">
              <a:buNone/>
              <a:defRPr sz="1200"/>
            </a:lvl2pPr>
            <a:lvl3pPr marL="630000" indent="0" algn="ctr">
              <a:buNone/>
              <a:defRPr sz="1200"/>
            </a:lvl3pPr>
            <a:lvl4pPr marL="1008000" indent="0" algn="ctr">
              <a:buNone/>
              <a:defRPr sz="1200"/>
            </a:lvl4pPr>
            <a:lvl5pPr marL="1368000" indent="0" algn="ctr">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9174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05951" y="6423914"/>
            <a:ext cx="284479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E50D6-574B-40AF-946F-D52A04ADE379}" type="datetime1">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3/2/2022</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a:xfrm>
            <a:off x="581192" y="6423914"/>
            <a:ext cx="691721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a:xfrm>
            <a:off x="10558300" y="6423914"/>
            <a:ext cx="105251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16145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884F1-FFEA-405F-9602-3DCA865EDA4E}" type="datetime1">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3/2/2022</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46748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4232275" cy="6858000"/>
          </a:xfrm>
        </p:spPr>
        <p:txBody>
          <a:bodyPr/>
          <a:lstStyle/>
          <a:p>
            <a:r>
              <a:rPr lang="en-US"/>
              <a:t>Click icon to add picture</a:t>
            </a:r>
            <a:endParaRPr lang="en-US" dirty="0"/>
          </a:p>
        </p:txBody>
      </p:sp>
      <p:sp>
        <p:nvSpPr>
          <p:cNvPr id="2" name="Title 1"/>
          <p:cNvSpPr>
            <a:spLocks noGrp="1"/>
          </p:cNvSpPr>
          <p:nvPr>
            <p:ph type="title"/>
          </p:nvPr>
        </p:nvSpPr>
        <p:spPr>
          <a:xfrm>
            <a:off x="4900927" y="709565"/>
            <a:ext cx="6650991" cy="699407"/>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632857"/>
            <a:ext cx="6650991" cy="4205188"/>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884F1-FFEA-405F-9602-3DCA865EDA4E}" type="datetime1">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3/2/2022</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69135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2"/>
        </a:solidFill>
        <a:effectLst/>
      </p:bgPr>
    </p:bg>
    <p:spTree>
      <p:nvGrpSpPr>
        <p:cNvPr id="1" name=""/>
        <p:cNvGrpSpPr/>
        <p:nvPr/>
      </p:nvGrpSpPr>
      <p:grpSpPr>
        <a:xfrm>
          <a:off x="0" y="0"/>
          <a:ext cx="0" cy="0"/>
          <a:chOff x="0" y="0"/>
          <a:chExt cx="0" cy="0"/>
        </a:xfrm>
      </p:grpSpPr>
      <p:sp>
        <p:nvSpPr>
          <p:cNvPr id="14" name="Picture Placeholder 4"/>
          <p:cNvSpPr>
            <a:spLocks noGrp="1"/>
          </p:cNvSpPr>
          <p:nvPr>
            <p:ph type="pic" sz="quarter" idx="14" hasCustomPrompt="1"/>
          </p:nvPr>
        </p:nvSpPr>
        <p:spPr>
          <a:xfrm>
            <a:off x="8622917" y="3322281"/>
            <a:ext cx="3367862" cy="3367862"/>
          </a:xfrm>
        </p:spPr>
        <p:txBody>
          <a:bodyPr/>
          <a:lstStyle>
            <a:lvl1pPr marL="0" indent="0" algn="ctr">
              <a:buNone/>
              <a:defRPr>
                <a:solidFill>
                  <a:schemeClr val="tx1"/>
                </a:solidFill>
              </a:defRPr>
            </a:lvl1pPr>
          </a:lstStyle>
          <a:p>
            <a:r>
              <a:rPr lang="en-US" dirty="0"/>
              <a:t>Icon Watermark</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Picture Placeholder 4"/>
          <p:cNvSpPr>
            <a:spLocks noGrp="1"/>
          </p:cNvSpPr>
          <p:nvPr>
            <p:ph type="pic" sz="quarter" idx="13" hasCustomPrompt="1"/>
          </p:nvPr>
        </p:nvSpPr>
        <p:spPr>
          <a:xfrm>
            <a:off x="768350" y="2312987"/>
            <a:ext cx="731520" cy="731520"/>
          </a:xfrm>
        </p:spPr>
        <p:txBody>
          <a:bodyPr/>
          <a:lstStyle>
            <a:lvl1pPr marL="0" indent="0">
              <a:buNone/>
              <a:defRPr>
                <a:solidFill>
                  <a:schemeClr val="bg1"/>
                </a:solidFill>
              </a:defRPr>
            </a:lvl1pPr>
          </a:lstStyle>
          <a:p>
            <a:r>
              <a:rPr lang="en-US" dirty="0"/>
              <a:t>Icon</a:t>
            </a:r>
          </a:p>
        </p:txBody>
      </p:sp>
      <p:sp>
        <p:nvSpPr>
          <p:cNvPr id="2" name="Title 1"/>
          <p:cNvSpPr>
            <a:spLocks noGrp="1"/>
          </p:cNvSpPr>
          <p:nvPr>
            <p:ph type="title"/>
          </p:nvPr>
        </p:nvSpPr>
        <p:spPr>
          <a:xfrm>
            <a:off x="767857" y="2647728"/>
            <a:ext cx="3031852" cy="1722419"/>
          </a:xfrm>
        </p:spPr>
        <p:txBody>
          <a:bodyPr anchor="ctr">
            <a:normAutofit/>
          </a:bodyPr>
          <a:lstStyle>
            <a:lvl1pPr algn="l">
              <a:defRPr sz="2400" b="0">
                <a:solidFill>
                  <a:srgbClr val="FFFFFF"/>
                </a:solidFill>
              </a:defRPr>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884F1-FFEA-405F-9602-3DCA865EDA4E}" type="datetime1">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3/2/2022</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23546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1"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2647728"/>
            <a:ext cx="3031852" cy="1722419"/>
          </a:xfrm>
        </p:spPr>
        <p:txBody>
          <a:bodyPr anchor="ctr">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a:prstGeom prst="rect">
            <a:avLst/>
          </a:prstGeom>
        </p:spPr>
        <p:txBody>
          <a:bodyPr/>
          <a:lstStyle>
            <a:lvl1pPr>
              <a:defRPr>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2884F1-FFEA-405F-9602-3DCA865EDA4E}" type="datetime1">
              <a:rPr kumimoji="0" lang="en-US" sz="900" b="0" i="0" u="none" strike="noStrike" kern="1200" cap="none" spc="0" normalizeH="0" baseline="0" noProof="0" smtClean="0">
                <a:ln>
                  <a:noFill/>
                </a:ln>
                <a:solidFill>
                  <a:srgbClr val="EBEBEB"/>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3/2/2022</a:t>
            </a:fld>
            <a:endParaRPr kumimoji="0" lang="en-US" sz="900" b="0" i="0" u="none" strike="noStrike" kern="1200" cap="none" spc="0" normalizeH="0" baseline="0" noProof="0" dirty="0">
              <a:ln>
                <a:noFill/>
              </a:ln>
              <a:solidFill>
                <a:srgbClr val="EBEBEB"/>
              </a:solidFill>
              <a:effectLst/>
              <a:uLnTx/>
              <a:uFillTx/>
              <a:latin typeface="Gill Sans MT" panose="020B0502020104020203"/>
              <a:ea typeface="+mn-ea"/>
              <a:cs typeface="+mn-cs"/>
            </a:endParaRP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a:prstGeom prst="rect">
            <a:avLst/>
          </a:prstGeom>
        </p:spPr>
        <p:txBody>
          <a:bodyPr/>
          <a:lstStyle>
            <a:lvl1pPr>
              <a:defRPr>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BEBEB"/>
              </a:solidFill>
              <a:effectLst/>
              <a:uLnTx/>
              <a:uFillTx/>
              <a:latin typeface="Gill Sans MT" panose="020B0502020104020203"/>
              <a:ea typeface="+mn-ea"/>
              <a:cs typeface="+mn-cs"/>
            </a:endParaRP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a:prstGeom prst="rect">
            <a:avLst/>
          </a:prstGeom>
        </p:spPr>
        <p:txBody>
          <a:bodyPr/>
          <a:lstStyle>
            <a:lvl1pPr>
              <a:defRPr>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EBEBEB"/>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EBEBEB"/>
              </a:solidFill>
              <a:effectLst/>
              <a:uLnTx/>
              <a:uFillTx/>
              <a:latin typeface="Gill Sans MT" panose="020B0502020104020203"/>
              <a:ea typeface="+mn-ea"/>
              <a:cs typeface="+mn-cs"/>
            </a:endParaRPr>
          </a:p>
        </p:txBody>
      </p:sp>
      <p:sp>
        <p:nvSpPr>
          <p:cNvPr id="12" name="Rectangle 11"/>
          <p:cNvSpPr/>
          <p:nvPr userDrawn="1"/>
        </p:nvSpPr>
        <p:spPr>
          <a:xfrm rot="5400000">
            <a:off x="1415595" y="3435840"/>
            <a:ext cx="57607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4438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Placeholder 10" descr="group of employees collaborating">
            <a:extLst>
              <a:ext uri="{FF2B5EF4-FFF2-40B4-BE49-F238E27FC236}">
                <a16:creationId xmlns:a16="http://schemas.microsoft.com/office/drawing/2014/main" id="{22CEB033-E043-4F92-9370-184EB3BA41F1}"/>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a:stretch/>
        </p:blipFill>
        <p:spPr>
          <a:xfrm>
            <a:off x="0" y="0"/>
            <a:ext cx="12192000" cy="6858000"/>
          </a:xfrm>
          <a:prstGeom prst="rect">
            <a:avLst/>
          </a:prstGeom>
          <a:solidFill>
            <a:schemeClr val="tx1"/>
          </a:solidFill>
        </p:spPr>
      </p:pic>
      <p:sp>
        <p:nvSpPr>
          <p:cNvPr id="11" name="Rectangle 10"/>
          <p:cNvSpPr/>
          <p:nvPr userDrawn="1"/>
        </p:nvSpPr>
        <p:spPr>
          <a:xfrm>
            <a:off x="446534" y="4284627"/>
            <a:ext cx="11292840" cy="201167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sp>
      <p:sp>
        <p:nvSpPr>
          <p:cNvPr id="3" name="Subtitle 2"/>
          <p:cNvSpPr>
            <a:spLocks noGrp="1"/>
          </p:cNvSpPr>
          <p:nvPr>
            <p:ph type="subTitle" idx="1" hasCustomPrompt="1"/>
          </p:nvPr>
        </p:nvSpPr>
        <p:spPr>
          <a:xfrm>
            <a:off x="683046" y="5629747"/>
            <a:ext cx="10891694" cy="590321"/>
          </a:xfrm>
        </p:spPr>
        <p:txBody>
          <a:bodyPr anchor="t">
            <a:normAutofit/>
          </a:bodyPr>
          <a:lstStyle>
            <a:lvl1pPr marL="0" indent="0" algn="l">
              <a:buNone/>
              <a:defRPr sz="24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1"/>
          <p:cNvSpPr/>
          <p:nvPr userDrawn="1"/>
        </p:nvSpPr>
        <p:spPr>
          <a:xfrm>
            <a:off x="446534" y="4114808"/>
            <a:ext cx="11292840" cy="9144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581191" y="4220835"/>
            <a:ext cx="10993549" cy="1213755"/>
          </a:xfrm>
          <a:effectLst/>
        </p:spPr>
        <p:txBody>
          <a:bodyPr anchor="b">
            <a:normAutofit/>
          </a:bodyPr>
          <a:lstStyle>
            <a:lvl1pPr>
              <a:defRPr sz="3200" cap="none" baseline="0">
                <a:solidFill>
                  <a:schemeClr val="bg1"/>
                </a:solidFill>
              </a:defRPr>
            </a:lvl1pPr>
          </a:lstStyle>
          <a:p>
            <a:endParaRPr lang="en-US" dirty="0"/>
          </a:p>
        </p:txBody>
      </p:sp>
      <p:pic>
        <p:nvPicPr>
          <p:cNvPr id="6" name="Picture 5">
            <a:extLst>
              <a:ext uri="{FF2B5EF4-FFF2-40B4-BE49-F238E27FC236}">
                <a16:creationId xmlns:a16="http://schemas.microsoft.com/office/drawing/2014/main" id="{43E84A5B-9E7E-437F-A2B2-7D63568F0A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53288" y="175772"/>
            <a:ext cx="639811" cy="940641"/>
          </a:xfrm>
          <a:prstGeom prst="rect">
            <a:avLst/>
          </a:prstGeom>
        </p:spPr>
      </p:pic>
      <p:sp>
        <p:nvSpPr>
          <p:cNvPr id="8" name="Title 1">
            <a:extLst>
              <a:ext uri="{FF2B5EF4-FFF2-40B4-BE49-F238E27FC236}">
                <a16:creationId xmlns:a16="http://schemas.microsoft.com/office/drawing/2014/main" id="{1FF17E0C-5456-4CDB-943A-E30280E80F0A}"/>
              </a:ext>
            </a:extLst>
          </p:cNvPr>
          <p:cNvSpPr txBox="1">
            <a:spLocks/>
          </p:cNvSpPr>
          <p:nvPr userDrawn="1"/>
        </p:nvSpPr>
        <p:spPr>
          <a:xfrm>
            <a:off x="2637822" y="928519"/>
            <a:ext cx="5514809" cy="76121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1"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cap="none" baseline="0" dirty="0">
                <a:solidFill>
                  <a:schemeClr val="tx1">
                    <a:lumMod val="75000"/>
                    <a:lumOff val="25000"/>
                  </a:schemeClr>
                </a:solidFill>
              </a:rPr>
              <a:t>Orion Training Series</a:t>
            </a:r>
          </a:p>
        </p:txBody>
      </p:sp>
    </p:spTree>
    <p:extLst>
      <p:ext uri="{BB962C8B-B14F-4D97-AF65-F5344CB8AC3E}">
        <p14:creationId xmlns:p14="http://schemas.microsoft.com/office/powerpoint/2010/main" val="231576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693610"/>
            <a:ext cx="11029616" cy="1058278"/>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581192" y="2340864"/>
            <a:ext cx="11029615" cy="3683418"/>
          </a:xfrm>
        </p:spPr>
        <p:txBody>
          <a:bodyPr>
            <a:no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8774DAEA-C2CB-4D36-903C-B87745A8A06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764384" y="6307218"/>
            <a:ext cx="317169" cy="466297"/>
          </a:xfrm>
          <a:prstGeom prst="rect">
            <a:avLst/>
          </a:prstGeom>
        </p:spPr>
      </p:pic>
      <p:sp>
        <p:nvSpPr>
          <p:cNvPr id="11" name="TextBox 10">
            <a:extLst>
              <a:ext uri="{FF2B5EF4-FFF2-40B4-BE49-F238E27FC236}">
                <a16:creationId xmlns:a16="http://schemas.microsoft.com/office/drawing/2014/main" id="{AC227B9B-AA82-46D7-B5D3-E509C4A76FE6}"/>
              </a:ext>
            </a:extLst>
          </p:cNvPr>
          <p:cNvSpPr txBox="1"/>
          <p:nvPr userDrawn="1"/>
        </p:nvSpPr>
        <p:spPr>
          <a:xfrm>
            <a:off x="8390963" y="6491516"/>
            <a:ext cx="3364455" cy="261610"/>
          </a:xfrm>
          <a:prstGeom prst="rect">
            <a:avLst/>
          </a:prstGeom>
          <a:noFill/>
        </p:spPr>
        <p:txBody>
          <a:bodyPr wrap="square">
            <a:spAutoFit/>
          </a:bodyPr>
          <a:lstStyle/>
          <a:p>
            <a:pPr algn="r"/>
            <a:r>
              <a:rPr lang="en-US" sz="1100" b="0" dirty="0">
                <a:solidFill>
                  <a:schemeClr val="tx1">
                    <a:lumMod val="50000"/>
                    <a:lumOff val="50000"/>
                  </a:schemeClr>
                </a:solidFill>
              </a:rPr>
              <a:t>Orion Training Series: AccuCare Learning Track</a:t>
            </a:r>
          </a:p>
        </p:txBody>
      </p:sp>
    </p:spTree>
    <p:extLst>
      <p:ext uri="{BB962C8B-B14F-4D97-AF65-F5344CB8AC3E}">
        <p14:creationId xmlns:p14="http://schemas.microsoft.com/office/powerpoint/2010/main" val="341942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a:xfrm>
            <a:off x="7605951" y="6423914"/>
            <a:ext cx="284479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97495-0637-405E-AE64-5CC7506D51F5}" type="datetime1">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3/2/2022</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a:xfrm>
            <a:off x="581192" y="6423914"/>
            <a:ext cx="691721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a:xfrm>
            <a:off x="10558300" y="6423914"/>
            <a:ext cx="105251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4959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234399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23439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05951" y="6423914"/>
            <a:ext cx="284479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FFD690-9426-415D-8B65-26881E07B2D4}" type="datetime1">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3/2/2022</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a:xfrm>
            <a:off x="581192" y="6423914"/>
            <a:ext cx="691721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a:xfrm>
            <a:off x="10558300" y="6423914"/>
            <a:ext cx="105251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2045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683741" y="2187804"/>
            <a:ext cx="5194769" cy="557784"/>
          </a:xfrm>
        </p:spPr>
        <p:txBody>
          <a:bodyPr anchor="ctr">
            <a:no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3744" y="2862965"/>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8589" y="2187805"/>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862965"/>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05951" y="6423914"/>
            <a:ext cx="284479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C4989A-474C-40DE-95B9-011C28B71673}" type="datetime1">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3/2/2022</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a:xfrm>
            <a:off x="581192" y="6423914"/>
            <a:ext cx="691721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a:xfrm>
            <a:off x="10558300" y="6423914"/>
            <a:ext cx="105251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1077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605951" y="6423914"/>
            <a:ext cx="284479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ED54-5B5E-4A04-93D3-5772E3CE3818}" type="datetime1">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3/2/2022</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a:xfrm>
            <a:off x="581192" y="6423914"/>
            <a:ext cx="691721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a:xfrm>
            <a:off x="10558300" y="6423914"/>
            <a:ext cx="105251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9591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94070D-8484-4B7B-ADE0-4CCDD6380285}"/>
              </a:ext>
              <a:ext uri="{C183D7F6-B498-43B3-948B-1728B52AA6E4}">
                <adec:decorative xmlns:adec="http://schemas.microsoft.com/office/drawing/2017/decorative" xmlns="" val="1"/>
              </a:ext>
            </a:extLst>
          </p:cNvPr>
          <p:cNvSpPr/>
          <p:nvPr userDrawn="1"/>
        </p:nvSpPr>
        <p:spPr>
          <a:xfrm>
            <a:off x="-8626" y="5120639"/>
            <a:ext cx="12200626" cy="173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25" name="Text Placeholder 2"/>
          <p:cNvSpPr>
            <a:spLocks noGrp="1"/>
          </p:cNvSpPr>
          <p:nvPr>
            <p:ph type="body" idx="1" hasCustomPrompt="1"/>
          </p:nvPr>
        </p:nvSpPr>
        <p:spPr>
          <a:xfrm>
            <a:off x="759402" y="5330449"/>
            <a:ext cx="1938528" cy="557784"/>
          </a:xfrm>
        </p:spPr>
        <p:txBody>
          <a:bodyPr anchor="ctr">
            <a:noAutofit/>
          </a:bodyPr>
          <a:lstStyle>
            <a:lvl1pPr marL="0" indent="0" algn="ctr" defTabSz="914400" rtl="0" eaLnBrk="1" latinLnBrk="0" hangingPunct="1">
              <a:buNone/>
              <a:defRPr lang="en-US" sz="4000" b="1" kern="1200" dirty="0">
                <a:solidFill>
                  <a:srgbClr val="465359"/>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26" name="Content Placeholder 3"/>
          <p:cNvSpPr>
            <a:spLocks noGrp="1"/>
          </p:cNvSpPr>
          <p:nvPr>
            <p:ph sz="half" idx="2" hasCustomPrompt="1"/>
          </p:nvPr>
        </p:nvSpPr>
        <p:spPr>
          <a:xfrm>
            <a:off x="75940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27" name="Text Placeholder 2"/>
          <p:cNvSpPr>
            <a:spLocks noGrp="1"/>
          </p:cNvSpPr>
          <p:nvPr>
            <p:ph type="body" idx="10" hasCustomPrompt="1"/>
          </p:nvPr>
        </p:nvSpPr>
        <p:spPr>
          <a:xfrm>
            <a:off x="3642897" y="5330449"/>
            <a:ext cx="1938528" cy="557784"/>
          </a:xfrm>
        </p:spPr>
        <p:txBody>
          <a:bodyPr anchor="ctr">
            <a:noAutofit/>
          </a:bodyPr>
          <a:lstStyle>
            <a:lvl1pPr marL="0" indent="0" algn="ctr" defTabSz="914400" rtl="0" eaLnBrk="1" latinLnBrk="0" hangingPunct="1">
              <a:buNone/>
              <a:defRPr lang="en-US" sz="4000" b="1" kern="1200" dirty="0">
                <a:solidFill>
                  <a:schemeClr val="accent1"/>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28" name="Content Placeholder 3"/>
          <p:cNvSpPr>
            <a:spLocks noGrp="1"/>
          </p:cNvSpPr>
          <p:nvPr>
            <p:ph sz="half" idx="11" hasCustomPrompt="1"/>
          </p:nvPr>
        </p:nvSpPr>
        <p:spPr>
          <a:xfrm>
            <a:off x="3642900"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29" name="Text Placeholder 2"/>
          <p:cNvSpPr>
            <a:spLocks noGrp="1"/>
          </p:cNvSpPr>
          <p:nvPr>
            <p:ph type="body" idx="12" hasCustomPrompt="1"/>
          </p:nvPr>
        </p:nvSpPr>
        <p:spPr>
          <a:xfrm>
            <a:off x="6526392"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30" name="Content Placeholder 3"/>
          <p:cNvSpPr>
            <a:spLocks noGrp="1"/>
          </p:cNvSpPr>
          <p:nvPr>
            <p:ph sz="half" idx="13" hasCustomPrompt="1"/>
          </p:nvPr>
        </p:nvSpPr>
        <p:spPr>
          <a:xfrm>
            <a:off x="6526395"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
        <p:nvSpPr>
          <p:cNvPr id="31" name="Text Placeholder 2"/>
          <p:cNvSpPr>
            <a:spLocks noGrp="1"/>
          </p:cNvSpPr>
          <p:nvPr>
            <p:ph type="body" idx="14" hasCustomPrompt="1"/>
          </p:nvPr>
        </p:nvSpPr>
        <p:spPr>
          <a:xfrm>
            <a:off x="9409888" y="5330449"/>
            <a:ext cx="1938528" cy="557784"/>
          </a:xfrm>
        </p:spPr>
        <p:txBody>
          <a:bodyPr anchor="ctr">
            <a:noAutofit/>
          </a:bodyPr>
          <a:lstStyle>
            <a:lvl1pPr marL="0" indent="0" algn="ctr" defTabSz="914400" rtl="0" eaLnBrk="1" latinLnBrk="0" hangingPunct="1">
              <a:buNone/>
              <a:defRPr lang="en-US" sz="4000" b="1" kern="1200" dirty="0">
                <a:solidFill>
                  <a:schemeClr val="accent2"/>
                </a:solidFill>
                <a:latin typeface="+mn-lt"/>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00%</a:t>
            </a:r>
          </a:p>
        </p:txBody>
      </p:sp>
      <p:sp>
        <p:nvSpPr>
          <p:cNvPr id="32" name="Content Placeholder 3"/>
          <p:cNvSpPr>
            <a:spLocks noGrp="1"/>
          </p:cNvSpPr>
          <p:nvPr>
            <p:ph sz="half" idx="15" hasCustomPrompt="1"/>
          </p:nvPr>
        </p:nvSpPr>
        <p:spPr>
          <a:xfrm>
            <a:off x="9409891" y="5958718"/>
            <a:ext cx="1938528" cy="633065"/>
          </a:xfrm>
        </p:spPr>
        <p:txBody>
          <a:bodyPr anchor="t">
            <a:normAutofit/>
          </a:bodyPr>
          <a:lstStyle>
            <a:lvl1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1pPr>
            <a:lvl2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2pPr>
            <a:lvl3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3pPr>
            <a:lvl4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4pPr>
            <a:lvl5pPr marL="0" indent="0" algn="ctr" defTabSz="914400" rtl="0" eaLnBrk="1" latinLnBrk="0" hangingPunct="1">
              <a:buNone/>
              <a:defRPr lang="en-US" sz="1000" kern="1200" dirty="0">
                <a:solidFill>
                  <a:schemeClr val="tx2"/>
                </a:solidFill>
                <a:latin typeface="+mn-lt"/>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44818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7605951" y="6423914"/>
            <a:ext cx="2844799" cy="365125"/>
          </a:xfrm>
          <a:prstGeom prst="rect">
            <a:avLst/>
          </a:prstGeom>
        </p:spPr>
        <p:txBody>
          <a:bodyPr/>
          <a:lstStyle>
            <a:lvl1pPr>
              <a:defRPr>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B4ED54-5B5E-4A04-93D3-5772E3CE3818}" type="datetime1">
              <a:rPr kumimoji="0" lang="en-US" sz="900" b="0" i="0" u="none" strike="noStrike" kern="1200" cap="none" spc="0" normalizeH="0" baseline="0" noProof="0" smtClean="0">
                <a:ln>
                  <a:noFill/>
                </a:ln>
                <a:solidFill>
                  <a:srgbClr val="EBEBEB"/>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3/2/2022</a:t>
            </a:fld>
            <a:endParaRPr kumimoji="0" lang="en-US" sz="900" b="0" i="0" u="none" strike="noStrike" kern="1200" cap="none" spc="0" normalizeH="0" baseline="0" noProof="0" dirty="0">
              <a:ln>
                <a:noFill/>
              </a:ln>
              <a:solidFill>
                <a:srgbClr val="EBEBEB"/>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a:xfrm>
            <a:off x="581192" y="6423914"/>
            <a:ext cx="6917210" cy="365125"/>
          </a:xfrm>
          <a:prstGeom prst="rect">
            <a:avLst/>
          </a:prstGeom>
        </p:spPr>
        <p:txBody>
          <a:bodyPr/>
          <a:lstStyle>
            <a:lvl1pPr>
              <a:defRPr>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BEBEB"/>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a:xfrm>
            <a:off x="10558300" y="6423914"/>
            <a:ext cx="1052510" cy="365125"/>
          </a:xfrm>
          <a:prstGeom prst="rect">
            <a:avLst/>
          </a:prstGeom>
        </p:spPr>
        <p:txBody>
          <a:bodyPr/>
          <a:lstStyle>
            <a:lvl1pPr>
              <a:defRPr>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EBEBEB"/>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EBEBEB"/>
              </a:solidFill>
              <a:effectLst/>
              <a:uLnTx/>
              <a:uFillTx/>
              <a:latin typeface="Gill Sans MT" panose="020B0502020104020203"/>
              <a:ea typeface="+mn-ea"/>
              <a:cs typeface="+mn-cs"/>
            </a:endParaRPr>
          </a:p>
        </p:txBody>
      </p:sp>
      <p:sp>
        <p:nvSpPr>
          <p:cNvPr id="9" name="Picture Placeholder 5"/>
          <p:cNvSpPr>
            <a:spLocks noGrp="1"/>
          </p:cNvSpPr>
          <p:nvPr>
            <p:ph type="pic" sz="quarter" idx="13"/>
          </p:nvPr>
        </p:nvSpPr>
        <p:spPr>
          <a:xfrm>
            <a:off x="0" y="5245130"/>
            <a:ext cx="12192000" cy="1612870"/>
          </a:xfrm>
        </p:spPr>
        <p:txBody>
          <a:bodyPr/>
          <a:lstStyle/>
          <a:p>
            <a:r>
              <a:rPr lang="en-US"/>
              <a:t>Click icon to add picture</a:t>
            </a:r>
            <a:endParaRPr lang="en-US" dirty="0"/>
          </a:p>
        </p:txBody>
      </p:sp>
      <p:sp>
        <p:nvSpPr>
          <p:cNvPr id="10" name="Rectangle 9"/>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4959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91857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259088"/>
            <a:ext cx="11029616" cy="1868529"/>
          </a:xfrm>
          <a:prstGeom prst="rect">
            <a:avLst/>
          </a:prstGeom>
        </p:spPr>
        <p:txBody>
          <a:bodyPr vert="horz" lIns="91440" tIns="45720" rIns="91440" bIns="45720" rtlCol="0" anchor="ct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762558" y="6423914"/>
            <a:ext cx="3256572"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solidFill>
                  <a:prstClr val="black">
                    <a:lumMod val="75000"/>
                    <a:lumOff val="25000"/>
                  </a:prstClr>
                </a:solidFill>
              </a:rPr>
              <a:t>Orion training Series: AccuCare learning track</a:t>
            </a:r>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FE639EC3-BA7C-4F2B-BBC0-78EF733C8143}"/>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11807114" y="6323472"/>
            <a:ext cx="317169" cy="466297"/>
          </a:xfrm>
          <a:prstGeom prst="rect">
            <a:avLst/>
          </a:prstGeom>
        </p:spPr>
      </p:pic>
    </p:spTree>
    <p:extLst>
      <p:ext uri="{BB962C8B-B14F-4D97-AF65-F5344CB8AC3E}">
        <p14:creationId xmlns:p14="http://schemas.microsoft.com/office/powerpoint/2010/main" val="60458069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hf sldNum="0" hdr="0" ftr="0" dt="0"/>
  <p:txStyles>
    <p:titleStyle>
      <a:lvl1pPr algn="l" defTabSz="457200" rtl="0" eaLnBrk="1" latinLnBrk="0" hangingPunct="1">
        <a:spcBef>
          <a:spcPct val="0"/>
        </a:spcBef>
        <a:buNone/>
        <a:defRPr sz="3200" b="1"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AEC2BE3-9047-4042-A71A-20E6EC0978C8}"/>
              </a:ext>
            </a:extLst>
          </p:cNvPr>
          <p:cNvSpPr>
            <a:spLocks noGrp="1"/>
          </p:cNvSpPr>
          <p:nvPr>
            <p:ph type="subTitle" idx="1"/>
          </p:nvPr>
        </p:nvSpPr>
        <p:spPr>
          <a:xfrm>
            <a:off x="661170" y="5585558"/>
            <a:ext cx="10869660" cy="590321"/>
          </a:xfrm>
        </p:spPr>
        <p:txBody>
          <a:bodyPr>
            <a:normAutofit/>
          </a:bodyPr>
          <a:lstStyle/>
          <a:p>
            <a:r>
              <a:rPr lang="en-US" dirty="0"/>
              <a:t>By: Tiffany Gormley, LIMHP, LMHP, LADC</a:t>
            </a:r>
          </a:p>
        </p:txBody>
      </p:sp>
      <p:sp>
        <p:nvSpPr>
          <p:cNvPr id="3" name="Title 2">
            <a:extLst>
              <a:ext uri="{FF2B5EF4-FFF2-40B4-BE49-F238E27FC236}">
                <a16:creationId xmlns:a16="http://schemas.microsoft.com/office/drawing/2014/main" id="{EB6C20FC-9AC7-45D8-80FD-9619A7D412FB}"/>
              </a:ext>
            </a:extLst>
          </p:cNvPr>
          <p:cNvSpPr>
            <a:spLocks noGrp="1"/>
          </p:cNvSpPr>
          <p:nvPr>
            <p:ph type="ctrTitle"/>
          </p:nvPr>
        </p:nvSpPr>
        <p:spPr>
          <a:xfrm>
            <a:off x="581191" y="4683549"/>
            <a:ext cx="10993549" cy="791839"/>
          </a:xfrm>
        </p:spPr>
        <p:txBody>
          <a:bodyPr>
            <a:normAutofit/>
          </a:bodyPr>
          <a:lstStyle/>
          <a:p>
            <a:r>
              <a:rPr lang="en-US" sz="2800" dirty="0"/>
              <a:t>Topic: Recovery Support and the 8 Dimensions of Wellness</a:t>
            </a:r>
          </a:p>
        </p:txBody>
      </p:sp>
      <p:sp>
        <p:nvSpPr>
          <p:cNvPr id="4" name="Title 1">
            <a:extLst>
              <a:ext uri="{FF2B5EF4-FFF2-40B4-BE49-F238E27FC236}">
                <a16:creationId xmlns:a16="http://schemas.microsoft.com/office/drawing/2014/main" id="{47D2D132-9D20-463B-A56C-7AE7673BF146}"/>
              </a:ext>
            </a:extLst>
          </p:cNvPr>
          <p:cNvSpPr txBox="1">
            <a:spLocks/>
          </p:cNvSpPr>
          <p:nvPr/>
        </p:nvSpPr>
        <p:spPr>
          <a:xfrm>
            <a:off x="371857" y="3576347"/>
            <a:ext cx="4178109" cy="578387"/>
          </a:xfrm>
          <a:prstGeom prst="rect">
            <a:avLst/>
          </a:prstGeom>
          <a:effectLst/>
        </p:spPr>
        <p:txBody>
          <a:bodyPr vert="horz" lIns="91440" tIns="45720" rIns="91440" bIns="45720" rtlCol="0" anchor="b">
            <a:normAutofit fontScale="92500"/>
          </a:bodyPr>
          <a:lstStyle>
            <a:lvl1pPr algn="l" defTabSz="457200" rtl="0" eaLnBrk="1" latinLnBrk="0" hangingPunct="1">
              <a:spcBef>
                <a:spcPct val="0"/>
              </a:spcBef>
              <a:buNone/>
              <a:defRPr sz="3600" b="1"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0" cap="none" baseline="0" dirty="0">
                <a:solidFill>
                  <a:schemeClr val="accent3">
                    <a:lumMod val="75000"/>
                  </a:schemeClr>
                </a:solidFill>
              </a:rPr>
              <a:t>Learning Track: AccuCare</a:t>
            </a:r>
          </a:p>
        </p:txBody>
      </p:sp>
    </p:spTree>
    <p:extLst>
      <p:ext uri="{BB962C8B-B14F-4D97-AF65-F5344CB8AC3E}">
        <p14:creationId xmlns:p14="http://schemas.microsoft.com/office/powerpoint/2010/main" val="189785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5BF71-D5C9-48D7-A45F-7DE677EC30C0}"/>
              </a:ext>
            </a:extLst>
          </p:cNvPr>
          <p:cNvSpPr>
            <a:spLocks noGrp="1"/>
          </p:cNvSpPr>
          <p:nvPr>
            <p:ph type="title"/>
          </p:nvPr>
        </p:nvSpPr>
        <p:spPr/>
        <p:txBody>
          <a:bodyPr/>
          <a:lstStyle/>
          <a:p>
            <a:r>
              <a:rPr lang="en-US" dirty="0"/>
              <a:t>8 Dimensions</a:t>
            </a:r>
          </a:p>
        </p:txBody>
      </p:sp>
      <p:sp>
        <p:nvSpPr>
          <p:cNvPr id="3" name="Content Placeholder 2">
            <a:extLst>
              <a:ext uri="{FF2B5EF4-FFF2-40B4-BE49-F238E27FC236}">
                <a16:creationId xmlns:a16="http://schemas.microsoft.com/office/drawing/2014/main" id="{EEC7CB48-FA92-4DC5-8112-BC31A180014E}"/>
              </a:ext>
            </a:extLst>
          </p:cNvPr>
          <p:cNvSpPr>
            <a:spLocks noGrp="1"/>
          </p:cNvSpPr>
          <p:nvPr>
            <p:ph idx="1"/>
          </p:nvPr>
        </p:nvSpPr>
        <p:spPr>
          <a:xfrm>
            <a:off x="581192" y="2304652"/>
            <a:ext cx="11029615" cy="3317550"/>
          </a:xfrm>
        </p:spPr>
        <p:txBody>
          <a:bodyPr/>
          <a:lstStyle/>
          <a:p>
            <a:pPr>
              <a:lnSpc>
                <a:spcPct val="150000"/>
              </a:lnSpc>
            </a:pPr>
            <a:r>
              <a:rPr lang="en-US" sz="2000" b="1" i="0" dirty="0">
                <a:solidFill>
                  <a:srgbClr val="333333"/>
                </a:solidFill>
                <a:effectLst/>
                <a:latin typeface="Georgia" panose="02040502050405020303" pitchFamily="18" charset="0"/>
              </a:rPr>
              <a:t>Spiritual Wellness</a:t>
            </a:r>
            <a:r>
              <a:rPr lang="en-US" sz="2000" dirty="0"/>
              <a:t/>
            </a:r>
            <a:br>
              <a:rPr lang="en-US" sz="2000" dirty="0"/>
            </a:br>
            <a:r>
              <a:rPr lang="en-US" sz="2000" b="0" i="0" dirty="0">
                <a:solidFill>
                  <a:srgbClr val="333333"/>
                </a:solidFill>
                <a:effectLst/>
                <a:latin typeface="Georgia" panose="02040502050405020303" pitchFamily="18" charset="0"/>
              </a:rPr>
              <a:t>Spiritual wellness involves seeking and having a meaning and purpose in life, as well as participating in activities that are consistent with one’s beliefs and values.  It is more than prayer and believing in a higher being.  A spiritually well person seeks harmony with the universe, expresses compassion towards others, and practices gratitude and self-reflection.  When we integrate practices of spiritual wellness we are able to connect in mind, body, and soul.</a:t>
            </a:r>
            <a:endParaRPr lang="en-US" sz="2000" dirty="0"/>
          </a:p>
        </p:txBody>
      </p:sp>
    </p:spTree>
    <p:extLst>
      <p:ext uri="{BB962C8B-B14F-4D97-AF65-F5344CB8AC3E}">
        <p14:creationId xmlns:p14="http://schemas.microsoft.com/office/powerpoint/2010/main" val="612426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8BC1A-49EE-45D0-A39C-BC69BE39BA95}"/>
              </a:ext>
            </a:extLst>
          </p:cNvPr>
          <p:cNvSpPr>
            <a:spLocks noGrp="1"/>
          </p:cNvSpPr>
          <p:nvPr>
            <p:ph type="title"/>
          </p:nvPr>
        </p:nvSpPr>
        <p:spPr/>
        <p:txBody>
          <a:bodyPr/>
          <a:lstStyle/>
          <a:p>
            <a:r>
              <a:rPr lang="en-US" dirty="0"/>
              <a:t>8 Dimensions</a:t>
            </a:r>
          </a:p>
        </p:txBody>
      </p:sp>
      <p:sp>
        <p:nvSpPr>
          <p:cNvPr id="3" name="Content Placeholder 2">
            <a:extLst>
              <a:ext uri="{FF2B5EF4-FFF2-40B4-BE49-F238E27FC236}">
                <a16:creationId xmlns:a16="http://schemas.microsoft.com/office/drawing/2014/main" id="{8A5329B0-D914-4B5A-96BD-15A109661C12}"/>
              </a:ext>
            </a:extLst>
          </p:cNvPr>
          <p:cNvSpPr>
            <a:spLocks noGrp="1"/>
          </p:cNvSpPr>
          <p:nvPr>
            <p:ph idx="1"/>
          </p:nvPr>
        </p:nvSpPr>
        <p:spPr>
          <a:xfrm>
            <a:off x="581192" y="2277493"/>
            <a:ext cx="11029615" cy="3036894"/>
          </a:xfrm>
        </p:spPr>
        <p:txBody>
          <a:bodyPr/>
          <a:lstStyle/>
          <a:p>
            <a:pPr>
              <a:lnSpc>
                <a:spcPct val="150000"/>
              </a:lnSpc>
            </a:pPr>
            <a:r>
              <a:rPr lang="en-US" sz="2000" b="1" i="0" dirty="0">
                <a:solidFill>
                  <a:srgbClr val="333333"/>
                </a:solidFill>
                <a:effectLst/>
                <a:latin typeface="Georgia" panose="02040502050405020303" pitchFamily="18" charset="0"/>
              </a:rPr>
              <a:t>Financial Wellness</a:t>
            </a:r>
            <a:r>
              <a:rPr lang="en-US" sz="2000" dirty="0"/>
              <a:t/>
            </a:r>
            <a:br>
              <a:rPr lang="en-US" sz="2000" dirty="0"/>
            </a:br>
            <a:r>
              <a:rPr lang="en-US" sz="2000" b="0" i="0" dirty="0">
                <a:solidFill>
                  <a:srgbClr val="333333"/>
                </a:solidFill>
                <a:effectLst/>
                <a:latin typeface="Georgia" panose="02040502050405020303" pitchFamily="18" charset="0"/>
              </a:rPr>
              <a:t>Financial Wellness includes our relationship with money, skills to manage resources to live within our means, making informed financial decisions and investments, setting realistic goals, and learning to prepare for short-term and long-term needs or emergencies. Part of this dimension includes an awareness that everyone’s financial values, needs, and circumstances are unique.</a:t>
            </a:r>
            <a:endParaRPr lang="en-US" sz="2000" dirty="0"/>
          </a:p>
        </p:txBody>
      </p:sp>
    </p:spTree>
    <p:extLst>
      <p:ext uri="{BB962C8B-B14F-4D97-AF65-F5344CB8AC3E}">
        <p14:creationId xmlns:p14="http://schemas.microsoft.com/office/powerpoint/2010/main" val="328544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18A0-6FC0-4B21-BD29-A4DC7D831F9E}"/>
              </a:ext>
            </a:extLst>
          </p:cNvPr>
          <p:cNvSpPr>
            <a:spLocks noGrp="1"/>
          </p:cNvSpPr>
          <p:nvPr>
            <p:ph type="title"/>
          </p:nvPr>
        </p:nvSpPr>
        <p:spPr>
          <a:xfrm>
            <a:off x="581192" y="693610"/>
            <a:ext cx="11029616" cy="758148"/>
          </a:xfrm>
        </p:spPr>
        <p:txBody>
          <a:bodyPr/>
          <a:lstStyle/>
          <a:p>
            <a:r>
              <a:rPr lang="en-US" dirty="0"/>
              <a:t>Activity – Wheel of Life </a:t>
            </a:r>
          </a:p>
        </p:txBody>
      </p:sp>
      <p:grpSp>
        <p:nvGrpSpPr>
          <p:cNvPr id="11" name="Group 10">
            <a:extLst>
              <a:ext uri="{FF2B5EF4-FFF2-40B4-BE49-F238E27FC236}">
                <a16:creationId xmlns:a16="http://schemas.microsoft.com/office/drawing/2014/main" id="{DE87BAF2-7924-4448-AC4C-B62D74E15FD8}"/>
              </a:ext>
            </a:extLst>
          </p:cNvPr>
          <p:cNvGrpSpPr/>
          <p:nvPr/>
        </p:nvGrpSpPr>
        <p:grpSpPr>
          <a:xfrm>
            <a:off x="3900407" y="1644677"/>
            <a:ext cx="5751514" cy="4992986"/>
            <a:chOff x="3757187" y="1865014"/>
            <a:chExt cx="5751514" cy="4992986"/>
          </a:xfrm>
        </p:grpSpPr>
        <p:sp>
          <p:nvSpPr>
            <p:cNvPr id="4" name="Flowchart: Or 3">
              <a:extLst>
                <a:ext uri="{FF2B5EF4-FFF2-40B4-BE49-F238E27FC236}">
                  <a16:creationId xmlns:a16="http://schemas.microsoft.com/office/drawing/2014/main" id="{35828BC4-D83E-44BC-B2FB-B7F219DC8E26}"/>
                </a:ext>
              </a:extLst>
            </p:cNvPr>
            <p:cNvSpPr/>
            <p:nvPr/>
          </p:nvSpPr>
          <p:spPr>
            <a:xfrm>
              <a:off x="3757187" y="1865014"/>
              <a:ext cx="5359103" cy="4992986"/>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F9795D6-1511-439A-BDBD-6A6BA0EAF962}"/>
                </a:ext>
              </a:extLst>
            </p:cNvPr>
            <p:cNvCxnSpPr>
              <a:cxnSpLocks/>
              <a:stCxn id="4" idx="1"/>
              <a:endCxn id="4" idx="5"/>
            </p:cNvCxnSpPr>
            <p:nvPr/>
          </p:nvCxnSpPr>
          <p:spPr>
            <a:xfrm>
              <a:off x="4542009" y="2596220"/>
              <a:ext cx="3789459" cy="353057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6A07B8A-68EC-4C4E-9FAB-C4C8D6C61566}"/>
                </a:ext>
              </a:extLst>
            </p:cNvPr>
            <p:cNvCxnSpPr>
              <a:cxnSpLocks/>
              <a:stCxn id="4" idx="3"/>
              <a:endCxn id="4" idx="7"/>
            </p:cNvCxnSpPr>
            <p:nvPr/>
          </p:nvCxnSpPr>
          <p:spPr>
            <a:xfrm flipV="1">
              <a:off x="4542009" y="2596220"/>
              <a:ext cx="3789459" cy="353057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CFE21523-2194-49AB-BB8D-804351F2F28E}"/>
                </a:ext>
              </a:extLst>
            </p:cNvPr>
            <p:cNvSpPr txBox="1"/>
            <p:nvPr/>
          </p:nvSpPr>
          <p:spPr>
            <a:xfrm>
              <a:off x="4899297" y="2607422"/>
              <a:ext cx="1690255" cy="369332"/>
            </a:xfrm>
            <a:prstGeom prst="rect">
              <a:avLst/>
            </a:prstGeom>
            <a:noFill/>
          </p:spPr>
          <p:txBody>
            <a:bodyPr wrap="square" rtlCol="0">
              <a:spAutoFit/>
            </a:bodyPr>
            <a:lstStyle/>
            <a:p>
              <a:pPr algn="ctr"/>
              <a:r>
                <a:rPr lang="en-US" dirty="0"/>
                <a:t>Physical</a:t>
              </a:r>
            </a:p>
          </p:txBody>
        </p:sp>
        <p:sp>
          <p:nvSpPr>
            <p:cNvPr id="17" name="TextBox 16">
              <a:extLst>
                <a:ext uri="{FF2B5EF4-FFF2-40B4-BE49-F238E27FC236}">
                  <a16:creationId xmlns:a16="http://schemas.microsoft.com/office/drawing/2014/main" id="{37397570-0DED-4D2D-AEEF-8CD46BF31EA8}"/>
                </a:ext>
              </a:extLst>
            </p:cNvPr>
            <p:cNvSpPr txBox="1"/>
            <p:nvPr/>
          </p:nvSpPr>
          <p:spPr>
            <a:xfrm>
              <a:off x="6455121" y="2604655"/>
              <a:ext cx="1403559" cy="369332"/>
            </a:xfrm>
            <a:prstGeom prst="rect">
              <a:avLst/>
            </a:prstGeom>
            <a:noFill/>
          </p:spPr>
          <p:txBody>
            <a:bodyPr wrap="square" rtlCol="0">
              <a:spAutoFit/>
            </a:bodyPr>
            <a:lstStyle/>
            <a:p>
              <a:pPr algn="ctr"/>
              <a:r>
                <a:rPr lang="en-US" dirty="0"/>
                <a:t>Emotional</a:t>
              </a:r>
            </a:p>
          </p:txBody>
        </p:sp>
        <p:sp>
          <p:nvSpPr>
            <p:cNvPr id="18" name="TextBox 17">
              <a:extLst>
                <a:ext uri="{FF2B5EF4-FFF2-40B4-BE49-F238E27FC236}">
                  <a16:creationId xmlns:a16="http://schemas.microsoft.com/office/drawing/2014/main" id="{77A7B511-E04E-4B3D-9742-0E9889017C84}"/>
                </a:ext>
              </a:extLst>
            </p:cNvPr>
            <p:cNvSpPr txBox="1"/>
            <p:nvPr/>
          </p:nvSpPr>
          <p:spPr>
            <a:xfrm>
              <a:off x="7319428" y="3681308"/>
              <a:ext cx="1403559" cy="369332"/>
            </a:xfrm>
            <a:prstGeom prst="rect">
              <a:avLst/>
            </a:prstGeom>
            <a:noFill/>
          </p:spPr>
          <p:txBody>
            <a:bodyPr wrap="square" rtlCol="0">
              <a:spAutoFit/>
            </a:bodyPr>
            <a:lstStyle/>
            <a:p>
              <a:pPr algn="ctr"/>
              <a:r>
                <a:rPr lang="en-US" dirty="0"/>
                <a:t>Intellectual </a:t>
              </a:r>
            </a:p>
          </p:txBody>
        </p:sp>
        <p:sp>
          <p:nvSpPr>
            <p:cNvPr id="19" name="TextBox 18">
              <a:extLst>
                <a:ext uri="{FF2B5EF4-FFF2-40B4-BE49-F238E27FC236}">
                  <a16:creationId xmlns:a16="http://schemas.microsoft.com/office/drawing/2014/main" id="{BC154104-93BD-4590-92B5-B2528A579156}"/>
                </a:ext>
              </a:extLst>
            </p:cNvPr>
            <p:cNvSpPr txBox="1"/>
            <p:nvPr/>
          </p:nvSpPr>
          <p:spPr>
            <a:xfrm>
              <a:off x="7298052" y="4757961"/>
              <a:ext cx="1493393" cy="369332"/>
            </a:xfrm>
            <a:prstGeom prst="rect">
              <a:avLst/>
            </a:prstGeom>
            <a:noFill/>
          </p:spPr>
          <p:txBody>
            <a:bodyPr wrap="square" rtlCol="0">
              <a:spAutoFit/>
            </a:bodyPr>
            <a:lstStyle/>
            <a:p>
              <a:pPr algn="ctr"/>
              <a:r>
                <a:rPr lang="en-US" dirty="0"/>
                <a:t>Vocational </a:t>
              </a:r>
            </a:p>
          </p:txBody>
        </p:sp>
        <p:sp>
          <p:nvSpPr>
            <p:cNvPr id="20" name="TextBox 19">
              <a:extLst>
                <a:ext uri="{FF2B5EF4-FFF2-40B4-BE49-F238E27FC236}">
                  <a16:creationId xmlns:a16="http://schemas.microsoft.com/office/drawing/2014/main" id="{DC3B8B89-745E-4053-887D-5223AB37916B}"/>
                </a:ext>
              </a:extLst>
            </p:cNvPr>
            <p:cNvSpPr txBox="1"/>
            <p:nvPr/>
          </p:nvSpPr>
          <p:spPr>
            <a:xfrm>
              <a:off x="6483107" y="5765183"/>
              <a:ext cx="1403559" cy="369332"/>
            </a:xfrm>
            <a:prstGeom prst="rect">
              <a:avLst/>
            </a:prstGeom>
            <a:noFill/>
          </p:spPr>
          <p:txBody>
            <a:bodyPr wrap="square" rtlCol="0">
              <a:spAutoFit/>
            </a:bodyPr>
            <a:lstStyle/>
            <a:p>
              <a:pPr algn="ctr"/>
              <a:r>
                <a:rPr lang="en-US" dirty="0"/>
                <a:t> Spiritual </a:t>
              </a:r>
            </a:p>
          </p:txBody>
        </p:sp>
        <p:sp>
          <p:nvSpPr>
            <p:cNvPr id="22" name="TextBox 21">
              <a:extLst>
                <a:ext uri="{FF2B5EF4-FFF2-40B4-BE49-F238E27FC236}">
                  <a16:creationId xmlns:a16="http://schemas.microsoft.com/office/drawing/2014/main" id="{09D15E77-8123-4FF2-89B8-3FADC59E3936}"/>
                </a:ext>
              </a:extLst>
            </p:cNvPr>
            <p:cNvSpPr txBox="1"/>
            <p:nvPr/>
          </p:nvSpPr>
          <p:spPr>
            <a:xfrm>
              <a:off x="4813154" y="5798312"/>
              <a:ext cx="1690255" cy="369332"/>
            </a:xfrm>
            <a:prstGeom prst="rect">
              <a:avLst/>
            </a:prstGeom>
            <a:noFill/>
          </p:spPr>
          <p:txBody>
            <a:bodyPr wrap="square" rtlCol="0">
              <a:spAutoFit/>
            </a:bodyPr>
            <a:lstStyle/>
            <a:p>
              <a:pPr algn="ctr"/>
              <a:r>
                <a:rPr lang="en-US" dirty="0"/>
                <a:t>Environmental  </a:t>
              </a:r>
            </a:p>
          </p:txBody>
        </p:sp>
        <p:sp>
          <p:nvSpPr>
            <p:cNvPr id="23" name="TextBox 22">
              <a:extLst>
                <a:ext uri="{FF2B5EF4-FFF2-40B4-BE49-F238E27FC236}">
                  <a16:creationId xmlns:a16="http://schemas.microsoft.com/office/drawing/2014/main" id="{D2F4A67C-E0D1-409C-A475-7525025815EE}"/>
                </a:ext>
              </a:extLst>
            </p:cNvPr>
            <p:cNvSpPr txBox="1"/>
            <p:nvPr/>
          </p:nvSpPr>
          <p:spPr>
            <a:xfrm>
              <a:off x="3968026" y="4824902"/>
              <a:ext cx="1690255" cy="369332"/>
            </a:xfrm>
            <a:prstGeom prst="rect">
              <a:avLst/>
            </a:prstGeom>
            <a:noFill/>
          </p:spPr>
          <p:txBody>
            <a:bodyPr wrap="square" rtlCol="0">
              <a:spAutoFit/>
            </a:bodyPr>
            <a:lstStyle/>
            <a:p>
              <a:pPr algn="ctr"/>
              <a:r>
                <a:rPr lang="en-US" dirty="0"/>
                <a:t> Financial</a:t>
              </a:r>
            </a:p>
          </p:txBody>
        </p:sp>
        <p:sp>
          <p:nvSpPr>
            <p:cNvPr id="24" name="TextBox 23">
              <a:extLst>
                <a:ext uri="{FF2B5EF4-FFF2-40B4-BE49-F238E27FC236}">
                  <a16:creationId xmlns:a16="http://schemas.microsoft.com/office/drawing/2014/main" id="{1E409BDC-FD3F-47E9-8B23-DDB022975360}"/>
                </a:ext>
              </a:extLst>
            </p:cNvPr>
            <p:cNvSpPr txBox="1"/>
            <p:nvPr/>
          </p:nvSpPr>
          <p:spPr>
            <a:xfrm>
              <a:off x="4047336" y="3621204"/>
              <a:ext cx="1690255" cy="369332"/>
            </a:xfrm>
            <a:prstGeom prst="rect">
              <a:avLst/>
            </a:prstGeom>
            <a:noFill/>
          </p:spPr>
          <p:txBody>
            <a:bodyPr wrap="square" rtlCol="0">
              <a:spAutoFit/>
            </a:bodyPr>
            <a:lstStyle/>
            <a:p>
              <a:pPr algn="ctr"/>
              <a:r>
                <a:rPr lang="en-US" dirty="0"/>
                <a:t>Social </a:t>
              </a:r>
            </a:p>
          </p:txBody>
        </p:sp>
        <p:sp>
          <p:nvSpPr>
            <p:cNvPr id="25" name="TextBox 24">
              <a:extLst>
                <a:ext uri="{FF2B5EF4-FFF2-40B4-BE49-F238E27FC236}">
                  <a16:creationId xmlns:a16="http://schemas.microsoft.com/office/drawing/2014/main" id="{A2A9698E-8E34-4E80-9D4E-5B92F4AB7FFC}"/>
                </a:ext>
              </a:extLst>
            </p:cNvPr>
            <p:cNvSpPr txBox="1"/>
            <p:nvPr/>
          </p:nvSpPr>
          <p:spPr>
            <a:xfrm>
              <a:off x="6589552" y="4062540"/>
              <a:ext cx="36183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 </a:t>
              </a:r>
            </a:p>
          </p:txBody>
        </p:sp>
        <p:sp>
          <p:nvSpPr>
            <p:cNvPr id="26" name="TextBox 25">
              <a:extLst>
                <a:ext uri="{FF2B5EF4-FFF2-40B4-BE49-F238E27FC236}">
                  <a16:creationId xmlns:a16="http://schemas.microsoft.com/office/drawing/2014/main" id="{04559445-0941-4301-8AFD-E9526B9B04E4}"/>
                </a:ext>
              </a:extLst>
            </p:cNvPr>
            <p:cNvSpPr txBox="1"/>
            <p:nvPr/>
          </p:nvSpPr>
          <p:spPr>
            <a:xfrm>
              <a:off x="9042737" y="4062540"/>
              <a:ext cx="465964"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10 </a:t>
              </a:r>
            </a:p>
          </p:txBody>
        </p:sp>
      </p:grpSp>
      <p:sp>
        <p:nvSpPr>
          <p:cNvPr id="27" name="TextBox 26">
            <a:extLst>
              <a:ext uri="{FF2B5EF4-FFF2-40B4-BE49-F238E27FC236}">
                <a16:creationId xmlns:a16="http://schemas.microsoft.com/office/drawing/2014/main" id="{86A529E5-CE0D-4039-A249-39C63F69D0DF}"/>
              </a:ext>
            </a:extLst>
          </p:cNvPr>
          <p:cNvSpPr txBox="1"/>
          <p:nvPr/>
        </p:nvSpPr>
        <p:spPr>
          <a:xfrm>
            <a:off x="610528" y="1644677"/>
            <a:ext cx="2817091" cy="2585323"/>
          </a:xfrm>
          <a:prstGeom prst="rect">
            <a:avLst/>
          </a:prstGeom>
          <a:noFill/>
        </p:spPr>
        <p:txBody>
          <a:bodyPr wrap="square" rtlCol="0">
            <a:spAutoFit/>
          </a:bodyPr>
          <a:lstStyle/>
          <a:p>
            <a:r>
              <a:rPr lang="en-US" dirty="0"/>
              <a:t>In your breakout room fill out your wheel and then discuss how you would incorporate recovery support/ 8 dimensions of wellness in your practice. </a:t>
            </a:r>
          </a:p>
          <a:p>
            <a:endParaRPr lang="en-US" dirty="0"/>
          </a:p>
          <a:p>
            <a:r>
              <a:rPr lang="en-US" dirty="0"/>
              <a:t>10 minutes– appoint one person report back.</a:t>
            </a:r>
          </a:p>
        </p:txBody>
      </p:sp>
    </p:spTree>
    <p:extLst>
      <p:ext uri="{BB962C8B-B14F-4D97-AF65-F5344CB8AC3E}">
        <p14:creationId xmlns:p14="http://schemas.microsoft.com/office/powerpoint/2010/main" val="155920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7BB4-E82F-44C5-9D59-F3CF74851B3D}"/>
              </a:ext>
            </a:extLst>
          </p:cNvPr>
          <p:cNvSpPr>
            <a:spLocks noGrp="1"/>
          </p:cNvSpPr>
          <p:nvPr>
            <p:ph type="title"/>
          </p:nvPr>
        </p:nvSpPr>
        <p:spPr>
          <a:xfrm>
            <a:off x="833959" y="1021586"/>
            <a:ext cx="2713472" cy="1501278"/>
          </a:xfrm>
        </p:spPr>
        <p:txBody>
          <a:bodyPr>
            <a:normAutofit/>
          </a:bodyPr>
          <a:lstStyle/>
          <a:p>
            <a:pPr algn="ctr"/>
            <a:r>
              <a:rPr lang="en-US" sz="3200" dirty="0"/>
              <a:t>Questions?</a:t>
            </a:r>
          </a:p>
        </p:txBody>
      </p:sp>
      <p:sp>
        <p:nvSpPr>
          <p:cNvPr id="4" name="Content Placeholder 3">
            <a:extLst>
              <a:ext uri="{FF2B5EF4-FFF2-40B4-BE49-F238E27FC236}">
                <a16:creationId xmlns:a16="http://schemas.microsoft.com/office/drawing/2014/main" id="{70CD3B63-E84D-43AE-A621-1828AED6F01D}"/>
              </a:ext>
            </a:extLst>
          </p:cNvPr>
          <p:cNvSpPr>
            <a:spLocks noGrp="1"/>
          </p:cNvSpPr>
          <p:nvPr>
            <p:ph idx="1"/>
          </p:nvPr>
        </p:nvSpPr>
        <p:spPr>
          <a:xfrm>
            <a:off x="4450815" y="1675588"/>
            <a:ext cx="7035003" cy="1860826"/>
          </a:xfrm>
        </p:spPr>
        <p:txBody>
          <a:bodyPr>
            <a:normAutofit fontScale="77500" lnSpcReduction="20000"/>
          </a:bodyPr>
          <a:lstStyle/>
          <a:p>
            <a:pPr marL="0" indent="0">
              <a:lnSpc>
                <a:spcPct val="160000"/>
              </a:lnSpc>
              <a:buNone/>
            </a:pPr>
            <a:r>
              <a:rPr lang="en-US" sz="3200" dirty="0"/>
              <a:t>Recovery Support and the 8 Dimensions of Wellness</a:t>
            </a:r>
          </a:p>
          <a:p>
            <a:pPr marL="0" indent="0">
              <a:buNone/>
            </a:pPr>
            <a:endParaRPr lang="en-US" dirty="0"/>
          </a:p>
          <a:p>
            <a:pPr marL="0" indent="0">
              <a:buNone/>
            </a:pPr>
            <a:r>
              <a:rPr lang="en-US" sz="2300" dirty="0"/>
              <a:t>By Tiffany Gormley, LIMHP, LMHP, LADC</a:t>
            </a:r>
          </a:p>
        </p:txBody>
      </p:sp>
      <p:pic>
        <p:nvPicPr>
          <p:cNvPr id="1026" name="Picture 2" descr="Northpoint Nebraska offers hope to people with addiction, mental health  challenges | Brand Ave. Studios | siouxcityjournal.com">
            <a:extLst>
              <a:ext uri="{FF2B5EF4-FFF2-40B4-BE49-F238E27FC236}">
                <a16:creationId xmlns:a16="http://schemas.microsoft.com/office/drawing/2014/main" id="{8EC8B2EE-10A1-493E-9F7F-3B379FD3A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432"/>
          <a:stretch/>
        </p:blipFill>
        <p:spPr bwMode="auto">
          <a:xfrm>
            <a:off x="4590449" y="3877938"/>
            <a:ext cx="1797342" cy="2505313"/>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69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73BA99-9BF0-4B56-8F58-FC86A80621F0}"/>
              </a:ext>
            </a:extLst>
          </p:cNvPr>
          <p:cNvSpPr/>
          <p:nvPr/>
        </p:nvSpPr>
        <p:spPr>
          <a:xfrm>
            <a:off x="1850832" y="342995"/>
            <a:ext cx="418642" cy="297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79DD79-9B56-413F-8D3A-63365A922006}"/>
              </a:ext>
            </a:extLst>
          </p:cNvPr>
          <p:cNvSpPr/>
          <p:nvPr/>
        </p:nvSpPr>
        <p:spPr>
          <a:xfrm>
            <a:off x="1994053" y="4263757"/>
            <a:ext cx="9760945" cy="22529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9F75968-76E6-4B0A-9088-690A5D49D448}"/>
              </a:ext>
            </a:extLst>
          </p:cNvPr>
          <p:cNvSpPr/>
          <p:nvPr/>
        </p:nvSpPr>
        <p:spPr>
          <a:xfrm>
            <a:off x="1994053" y="453632"/>
            <a:ext cx="9760945" cy="3687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B6BAE0-EE03-4E31-8811-F6909692292B}"/>
              </a:ext>
            </a:extLst>
          </p:cNvPr>
          <p:cNvSpPr/>
          <p:nvPr/>
        </p:nvSpPr>
        <p:spPr>
          <a:xfrm>
            <a:off x="11754998" y="6329661"/>
            <a:ext cx="418642" cy="528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FE28414-1E43-4F94-AADF-88866B2B51B2}"/>
              </a:ext>
            </a:extLst>
          </p:cNvPr>
          <p:cNvSpPr/>
          <p:nvPr/>
        </p:nvSpPr>
        <p:spPr>
          <a:xfrm>
            <a:off x="385592" y="453632"/>
            <a:ext cx="1498292" cy="605035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ctrTitle" idx="4294967295"/>
          </p:nvPr>
        </p:nvSpPr>
        <p:spPr>
          <a:xfrm>
            <a:off x="2400539" y="1472457"/>
            <a:ext cx="7390922" cy="929224"/>
          </a:xfrm>
        </p:spPr>
        <p:txBody>
          <a:bodyPr>
            <a:normAutofit/>
          </a:bodyPr>
          <a:lstStyle/>
          <a:p>
            <a:r>
              <a:rPr lang="en-US" sz="4800" b="0" dirty="0">
                <a:solidFill>
                  <a:schemeClr val="bg1"/>
                </a:solidFill>
              </a:rPr>
              <a:t>Thank you</a:t>
            </a:r>
          </a:p>
        </p:txBody>
      </p:sp>
      <p:sp>
        <p:nvSpPr>
          <p:cNvPr id="9" name="Subtitle 8"/>
          <p:cNvSpPr>
            <a:spLocks noGrp="1"/>
          </p:cNvSpPr>
          <p:nvPr>
            <p:ph type="subTitle" idx="4294967295"/>
          </p:nvPr>
        </p:nvSpPr>
        <p:spPr>
          <a:xfrm>
            <a:off x="2381040" y="4610555"/>
            <a:ext cx="7853630" cy="1263659"/>
          </a:xfrm>
        </p:spPr>
        <p:txBody>
          <a:bodyPr>
            <a:noAutofit/>
          </a:bodyPr>
          <a:lstStyle/>
          <a:p>
            <a:pPr marL="0" indent="0">
              <a:lnSpc>
                <a:spcPct val="150000"/>
              </a:lnSpc>
              <a:buNone/>
            </a:pPr>
            <a:r>
              <a:rPr lang="en-US" sz="2800" cap="all" dirty="0">
                <a:solidFill>
                  <a:schemeClr val="bg1"/>
                </a:solidFill>
              </a:rPr>
              <a:t>Send your post training questions to: </a:t>
            </a:r>
            <a:r>
              <a:rPr lang="en-US" sz="2800" dirty="0">
                <a:solidFill>
                  <a:schemeClr val="bg1"/>
                </a:solidFill>
              </a:rPr>
              <a:t>info@orionhealthcare.com</a:t>
            </a:r>
          </a:p>
        </p:txBody>
      </p:sp>
      <p:pic>
        <p:nvPicPr>
          <p:cNvPr id="10" name="Picture 9">
            <a:extLst>
              <a:ext uri="{FF2B5EF4-FFF2-40B4-BE49-F238E27FC236}">
                <a16:creationId xmlns:a16="http://schemas.microsoft.com/office/drawing/2014/main" id="{F794C26C-48D8-4618-B720-4C839700F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96" y="926458"/>
            <a:ext cx="1857390" cy="2730711"/>
          </a:xfrm>
          <a:prstGeom prst="rect">
            <a:avLst/>
          </a:prstGeom>
        </p:spPr>
      </p:pic>
      <p:sp>
        <p:nvSpPr>
          <p:cNvPr id="19" name="Title 7">
            <a:extLst>
              <a:ext uri="{FF2B5EF4-FFF2-40B4-BE49-F238E27FC236}">
                <a16:creationId xmlns:a16="http://schemas.microsoft.com/office/drawing/2014/main" id="{B52F8083-DE33-4878-82B6-1E3B86B9A4B9}"/>
              </a:ext>
            </a:extLst>
          </p:cNvPr>
          <p:cNvSpPr txBox="1">
            <a:spLocks/>
          </p:cNvSpPr>
          <p:nvPr/>
        </p:nvSpPr>
        <p:spPr>
          <a:xfrm>
            <a:off x="330507" y="5874214"/>
            <a:ext cx="1608461" cy="591395"/>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1"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60000"/>
              </a:lnSpc>
            </a:pPr>
            <a:r>
              <a:rPr lang="en-US" sz="1000" b="0" i="1" cap="none" dirty="0">
                <a:solidFill>
                  <a:schemeClr val="accent4">
                    <a:lumMod val="75000"/>
                  </a:schemeClr>
                </a:solidFill>
              </a:rPr>
              <a:t>Powered by</a:t>
            </a:r>
          </a:p>
          <a:p>
            <a:pPr algn="ctr">
              <a:lnSpc>
                <a:spcPct val="160000"/>
              </a:lnSpc>
            </a:pPr>
            <a:r>
              <a:rPr lang="en-US" sz="1000" b="0" i="1" cap="none" dirty="0">
                <a:solidFill>
                  <a:schemeClr val="accent4">
                    <a:lumMod val="75000"/>
                  </a:schemeClr>
                </a:solidFill>
              </a:rPr>
              <a:t>Orion Healthcare Technology</a:t>
            </a:r>
          </a:p>
        </p:txBody>
      </p:sp>
      <p:sp>
        <p:nvSpPr>
          <p:cNvPr id="17" name="TextBox 16">
            <a:extLst>
              <a:ext uri="{FF2B5EF4-FFF2-40B4-BE49-F238E27FC236}">
                <a16:creationId xmlns:a16="http://schemas.microsoft.com/office/drawing/2014/main" id="{D75B8A03-C38A-4B1A-B7C9-C687108CBA50}"/>
              </a:ext>
            </a:extLst>
          </p:cNvPr>
          <p:cNvSpPr txBox="1"/>
          <p:nvPr/>
        </p:nvSpPr>
        <p:spPr>
          <a:xfrm>
            <a:off x="2478796" y="2512154"/>
            <a:ext cx="5894024" cy="461665"/>
          </a:xfrm>
          <a:prstGeom prst="rect">
            <a:avLst/>
          </a:prstGeom>
          <a:noFill/>
        </p:spPr>
        <p:txBody>
          <a:bodyPr wrap="square" rtlCol="0">
            <a:spAutoFit/>
          </a:bodyPr>
          <a:lstStyle/>
          <a:p>
            <a:r>
              <a:rPr lang="en-US" sz="2400" b="0" dirty="0">
                <a:solidFill>
                  <a:schemeClr val="accent3">
                    <a:lumMod val="75000"/>
                  </a:schemeClr>
                </a:solidFill>
              </a:rPr>
              <a:t>For Attending the Orion Training Series</a:t>
            </a:r>
            <a:endParaRPr lang="en-US" sz="2400" dirty="0">
              <a:solidFill>
                <a:schemeClr val="accent3">
                  <a:lumMod val="75000"/>
                </a:schemeClr>
              </a:solidFill>
            </a:endParaRPr>
          </a:p>
        </p:txBody>
      </p:sp>
    </p:spTree>
    <p:extLst>
      <p:ext uri="{BB962C8B-B14F-4D97-AF65-F5344CB8AC3E}">
        <p14:creationId xmlns:p14="http://schemas.microsoft.com/office/powerpoint/2010/main" val="9259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8033-B936-4A3B-B45E-27FCDD456201}"/>
              </a:ext>
            </a:extLst>
          </p:cNvPr>
          <p:cNvSpPr>
            <a:spLocks noGrp="1"/>
          </p:cNvSpPr>
          <p:nvPr>
            <p:ph type="title"/>
          </p:nvPr>
        </p:nvSpPr>
        <p:spPr/>
        <p:txBody>
          <a:bodyPr/>
          <a:lstStyle/>
          <a:p>
            <a:r>
              <a:rPr lang="en-US" dirty="0"/>
              <a:t>Recovery Support	</a:t>
            </a:r>
          </a:p>
        </p:txBody>
      </p:sp>
      <p:sp>
        <p:nvSpPr>
          <p:cNvPr id="3" name="Content Placeholder 2">
            <a:extLst>
              <a:ext uri="{FF2B5EF4-FFF2-40B4-BE49-F238E27FC236}">
                <a16:creationId xmlns:a16="http://schemas.microsoft.com/office/drawing/2014/main" id="{0060D35A-CCF4-4DB6-97E5-D16BE18AE41F}"/>
              </a:ext>
            </a:extLst>
          </p:cNvPr>
          <p:cNvSpPr>
            <a:spLocks noGrp="1"/>
          </p:cNvSpPr>
          <p:nvPr>
            <p:ph idx="1"/>
          </p:nvPr>
        </p:nvSpPr>
        <p:spPr>
          <a:xfrm>
            <a:off x="581192" y="2340864"/>
            <a:ext cx="11029615" cy="2786613"/>
          </a:xfrm>
        </p:spPr>
        <p:txBody>
          <a:bodyPr/>
          <a:lstStyle/>
          <a:p>
            <a:pPr algn="l"/>
            <a:r>
              <a:rPr lang="en-US" b="0" i="0" dirty="0">
                <a:solidFill>
                  <a:srgbClr val="202124"/>
                </a:solidFill>
                <a:effectLst/>
                <a:latin typeface="Roboto" panose="02000000000000000000" pitchFamily="2" charset="0"/>
              </a:rPr>
              <a:t>What does recovery support mean?</a:t>
            </a:r>
          </a:p>
          <a:p>
            <a:pPr algn="l"/>
            <a:r>
              <a:rPr lang="en-US" b="1" i="0" dirty="0">
                <a:solidFill>
                  <a:srgbClr val="202124"/>
                </a:solidFill>
                <a:effectLst/>
                <a:latin typeface="Roboto" panose="02000000000000000000" pitchFamily="2" charset="0"/>
              </a:rPr>
              <a:t>Recovery-oriented care and recovery support</a:t>
            </a:r>
            <a:r>
              <a:rPr lang="en-US" b="0" i="0" dirty="0">
                <a:solidFill>
                  <a:srgbClr val="202124"/>
                </a:solidFill>
                <a:effectLst/>
                <a:latin typeface="Roboto" panose="02000000000000000000" pitchFamily="2" charset="0"/>
              </a:rPr>
              <a:t> systems help people with mental and substance use disorders manage their conditions successfully. Recovery is a process of change through which people improve their health and wellness, live self-directed lives, and strive to reach their full potential.</a:t>
            </a:r>
          </a:p>
          <a:p>
            <a:pPr marL="0" indent="0">
              <a:buNone/>
            </a:pPr>
            <a:endParaRPr lang="en-US" dirty="0"/>
          </a:p>
        </p:txBody>
      </p:sp>
    </p:spTree>
    <p:extLst>
      <p:ext uri="{BB962C8B-B14F-4D97-AF65-F5344CB8AC3E}">
        <p14:creationId xmlns:p14="http://schemas.microsoft.com/office/powerpoint/2010/main" val="27790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D032-67DC-47F5-8FE3-E7B32B1D1704}"/>
              </a:ext>
            </a:extLst>
          </p:cNvPr>
          <p:cNvSpPr>
            <a:spLocks noGrp="1"/>
          </p:cNvSpPr>
          <p:nvPr>
            <p:ph type="title"/>
          </p:nvPr>
        </p:nvSpPr>
        <p:spPr/>
        <p:txBody>
          <a:bodyPr/>
          <a:lstStyle/>
          <a:p>
            <a:r>
              <a:rPr lang="en-US" dirty="0"/>
              <a:t>8 Dimensions of Wellness</a:t>
            </a:r>
          </a:p>
        </p:txBody>
      </p:sp>
      <p:sp>
        <p:nvSpPr>
          <p:cNvPr id="3" name="Content Placeholder 2">
            <a:extLst>
              <a:ext uri="{FF2B5EF4-FFF2-40B4-BE49-F238E27FC236}">
                <a16:creationId xmlns:a16="http://schemas.microsoft.com/office/drawing/2014/main" id="{63BB4818-8B2B-4BE9-89A2-6A458B935C0E}"/>
              </a:ext>
            </a:extLst>
          </p:cNvPr>
          <p:cNvSpPr>
            <a:spLocks noGrp="1"/>
          </p:cNvSpPr>
          <p:nvPr>
            <p:ph idx="1"/>
          </p:nvPr>
        </p:nvSpPr>
        <p:spPr>
          <a:xfrm>
            <a:off x="581192" y="2340864"/>
            <a:ext cx="11029615" cy="3134519"/>
          </a:xfrm>
        </p:spPr>
        <p:txBody>
          <a:bodyPr>
            <a:normAutofit/>
          </a:bodyPr>
          <a:lstStyle/>
          <a:p>
            <a:r>
              <a:rPr lang="en-US" b="0" i="0" dirty="0">
                <a:solidFill>
                  <a:srgbClr val="333333"/>
                </a:solidFill>
                <a:effectLst/>
                <a:latin typeface="Georgia" panose="02040502050405020303" pitchFamily="18" charset="0"/>
              </a:rPr>
              <a:t>Wellness is more than health.  It is living fully.  </a:t>
            </a:r>
          </a:p>
          <a:p>
            <a:r>
              <a:rPr lang="en-US" dirty="0">
                <a:solidFill>
                  <a:srgbClr val="333333"/>
                </a:solidFill>
                <a:latin typeface="Georgia" panose="02040502050405020303" pitchFamily="18" charset="0"/>
              </a:rPr>
              <a:t>C</a:t>
            </a:r>
            <a:r>
              <a:rPr lang="en-US" b="0" i="0" dirty="0">
                <a:solidFill>
                  <a:srgbClr val="333333"/>
                </a:solidFill>
                <a:effectLst/>
                <a:latin typeface="Georgia" panose="02040502050405020303" pitchFamily="18" charset="0"/>
              </a:rPr>
              <a:t>onscious and inclusive</a:t>
            </a:r>
          </a:p>
          <a:p>
            <a:r>
              <a:rPr lang="en-US" dirty="0">
                <a:solidFill>
                  <a:srgbClr val="333333"/>
                </a:solidFill>
                <a:latin typeface="Georgia" panose="02040502050405020303" pitchFamily="18" charset="0"/>
              </a:rPr>
              <a:t>S</a:t>
            </a:r>
            <a:r>
              <a:rPr lang="en-US" b="0" i="0" dirty="0">
                <a:solidFill>
                  <a:srgbClr val="333333"/>
                </a:solidFill>
                <a:effectLst/>
                <a:latin typeface="Georgia" panose="02040502050405020303" pitchFamily="18" charset="0"/>
              </a:rPr>
              <a:t>elf-directed and evolving</a:t>
            </a:r>
          </a:p>
          <a:p>
            <a:r>
              <a:rPr lang="en-US" b="0" i="0" dirty="0">
                <a:solidFill>
                  <a:srgbClr val="333333"/>
                </a:solidFill>
                <a:effectLst/>
                <a:latin typeface="Georgia" panose="02040502050405020303" pitchFamily="18" charset="0"/>
              </a:rPr>
              <a:t> Holistic and multidimensional</a:t>
            </a:r>
          </a:p>
          <a:p>
            <a:r>
              <a:rPr lang="en-US" b="0" i="0" dirty="0">
                <a:solidFill>
                  <a:srgbClr val="333333"/>
                </a:solidFill>
                <a:effectLst/>
                <a:latin typeface="Georgia" panose="02040502050405020303" pitchFamily="18" charset="0"/>
              </a:rPr>
              <a:t> Positive and affirming.</a:t>
            </a:r>
            <a:endParaRPr lang="en-US" dirty="0"/>
          </a:p>
        </p:txBody>
      </p:sp>
    </p:spTree>
    <p:extLst>
      <p:ext uri="{BB962C8B-B14F-4D97-AF65-F5344CB8AC3E}">
        <p14:creationId xmlns:p14="http://schemas.microsoft.com/office/powerpoint/2010/main" val="259369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20BD-14D3-42AC-A1FD-D729952E4304}"/>
              </a:ext>
            </a:extLst>
          </p:cNvPr>
          <p:cNvSpPr>
            <a:spLocks noGrp="1"/>
          </p:cNvSpPr>
          <p:nvPr>
            <p:ph type="title"/>
          </p:nvPr>
        </p:nvSpPr>
        <p:spPr/>
        <p:txBody>
          <a:bodyPr/>
          <a:lstStyle/>
          <a:p>
            <a:r>
              <a:rPr lang="en-US" dirty="0"/>
              <a:t>8 Dimensions</a:t>
            </a:r>
          </a:p>
        </p:txBody>
      </p:sp>
      <p:sp>
        <p:nvSpPr>
          <p:cNvPr id="3" name="Content Placeholder 2">
            <a:extLst>
              <a:ext uri="{FF2B5EF4-FFF2-40B4-BE49-F238E27FC236}">
                <a16:creationId xmlns:a16="http://schemas.microsoft.com/office/drawing/2014/main" id="{E7792269-44B2-4BE3-BA7D-5D45FAAC2833}"/>
              </a:ext>
            </a:extLst>
          </p:cNvPr>
          <p:cNvSpPr>
            <a:spLocks noGrp="1"/>
          </p:cNvSpPr>
          <p:nvPr>
            <p:ph idx="1"/>
          </p:nvPr>
        </p:nvSpPr>
        <p:spPr>
          <a:xfrm>
            <a:off x="581192" y="2340864"/>
            <a:ext cx="11029615" cy="2991712"/>
          </a:xfrm>
        </p:spPr>
        <p:txBody>
          <a:bodyPr>
            <a:normAutofit fontScale="77500" lnSpcReduction="20000"/>
          </a:bodyPr>
          <a:lstStyle/>
          <a:p>
            <a:pPr>
              <a:lnSpc>
                <a:spcPct val="160000"/>
              </a:lnSpc>
            </a:pPr>
            <a:r>
              <a:rPr lang="en-US" b="1" i="0" dirty="0">
                <a:solidFill>
                  <a:srgbClr val="333333"/>
                </a:solidFill>
                <a:effectLst/>
                <a:latin typeface="Georgia" panose="02040502050405020303" pitchFamily="18" charset="0"/>
              </a:rPr>
              <a:t>Physical Wellness</a:t>
            </a:r>
            <a:r>
              <a:rPr lang="en-US" dirty="0"/>
              <a:t/>
            </a:r>
            <a:br>
              <a:rPr lang="en-US" dirty="0"/>
            </a:br>
            <a:r>
              <a:rPr lang="en-US" b="0" i="0" dirty="0">
                <a:solidFill>
                  <a:srgbClr val="333333"/>
                </a:solidFill>
                <a:effectLst/>
                <a:latin typeface="Georgia" panose="02040502050405020303" pitchFamily="18" charset="0"/>
              </a:rPr>
              <a:t>Physical wellness is not merely the absence of illness, but about maintaining a thriving lifestyle.  This area of wellness includes adopting healthy habits such as routine medical exams, immunizations, safety precautions, sexually transmitted infection screenings, adequate sleep, a balanced diet, regular exercise, and more.  It is also about avoiding or minimizing risky behaviors like alcohol, tobacco, and other drugs. Most importantly, physical wellness is about discovering what healthy habits make you feel better and suit your lifestyle and level of mobility and fitness.</a:t>
            </a:r>
            <a:endParaRPr lang="en-US" dirty="0"/>
          </a:p>
        </p:txBody>
      </p:sp>
    </p:spTree>
    <p:extLst>
      <p:ext uri="{BB962C8B-B14F-4D97-AF65-F5344CB8AC3E}">
        <p14:creationId xmlns:p14="http://schemas.microsoft.com/office/powerpoint/2010/main" val="268575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D134-0621-4EF5-BBFD-A622F744BCE9}"/>
              </a:ext>
            </a:extLst>
          </p:cNvPr>
          <p:cNvSpPr>
            <a:spLocks noGrp="1"/>
          </p:cNvSpPr>
          <p:nvPr>
            <p:ph type="title"/>
          </p:nvPr>
        </p:nvSpPr>
        <p:spPr/>
        <p:txBody>
          <a:bodyPr/>
          <a:lstStyle/>
          <a:p>
            <a:r>
              <a:rPr lang="en-US" dirty="0"/>
              <a:t>8 Dimensions</a:t>
            </a:r>
          </a:p>
        </p:txBody>
      </p:sp>
      <p:sp>
        <p:nvSpPr>
          <p:cNvPr id="3" name="Content Placeholder 2">
            <a:extLst>
              <a:ext uri="{FF2B5EF4-FFF2-40B4-BE49-F238E27FC236}">
                <a16:creationId xmlns:a16="http://schemas.microsoft.com/office/drawing/2014/main" id="{7B9F1B52-E80F-428E-A0E3-D29AE67E7E95}"/>
              </a:ext>
            </a:extLst>
          </p:cNvPr>
          <p:cNvSpPr>
            <a:spLocks noGrp="1"/>
          </p:cNvSpPr>
          <p:nvPr>
            <p:ph idx="1"/>
          </p:nvPr>
        </p:nvSpPr>
        <p:spPr>
          <a:xfrm>
            <a:off x="581192" y="2340864"/>
            <a:ext cx="11029615" cy="3272285"/>
          </a:xfrm>
        </p:spPr>
        <p:txBody>
          <a:bodyPr/>
          <a:lstStyle/>
          <a:p>
            <a:pPr>
              <a:lnSpc>
                <a:spcPct val="150000"/>
              </a:lnSpc>
            </a:pPr>
            <a:r>
              <a:rPr lang="en-US" sz="2000" b="1" i="0" dirty="0">
                <a:solidFill>
                  <a:srgbClr val="333333"/>
                </a:solidFill>
                <a:effectLst/>
                <a:latin typeface="Georgia" panose="02040502050405020303" pitchFamily="18" charset="0"/>
              </a:rPr>
              <a:t>Social Wellness</a:t>
            </a:r>
            <a:br>
              <a:rPr lang="en-US" sz="2000" b="1" i="0" dirty="0">
                <a:solidFill>
                  <a:srgbClr val="333333"/>
                </a:solidFill>
                <a:effectLst/>
                <a:latin typeface="Georgia" panose="02040502050405020303" pitchFamily="18" charset="0"/>
              </a:rPr>
            </a:br>
            <a:r>
              <a:rPr lang="en-US" sz="2000" b="0" i="0" dirty="0">
                <a:solidFill>
                  <a:srgbClr val="333333"/>
                </a:solidFill>
                <a:effectLst/>
                <a:latin typeface="Georgia" panose="02040502050405020303" pitchFamily="18" charset="0"/>
              </a:rPr>
              <a:t>Social Wellness focuses on connecting with your community and the people around you, which includes being aware of your own social and cultural background as a bridge to understand the diversity and depth present in other backgrounds. This dimension encourages taking an active part in improving your communities, connecting with others, establishing supportive social networks, developing meaningful relationships, and creating safe and inclusive spaces.</a:t>
            </a:r>
            <a:endParaRPr lang="en-US" sz="2000" dirty="0"/>
          </a:p>
        </p:txBody>
      </p:sp>
    </p:spTree>
    <p:extLst>
      <p:ext uri="{BB962C8B-B14F-4D97-AF65-F5344CB8AC3E}">
        <p14:creationId xmlns:p14="http://schemas.microsoft.com/office/powerpoint/2010/main" val="140097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AFE5-940B-4693-ABBF-9F1B48DA9556}"/>
              </a:ext>
            </a:extLst>
          </p:cNvPr>
          <p:cNvSpPr>
            <a:spLocks noGrp="1"/>
          </p:cNvSpPr>
          <p:nvPr>
            <p:ph type="title"/>
          </p:nvPr>
        </p:nvSpPr>
        <p:spPr/>
        <p:txBody>
          <a:bodyPr/>
          <a:lstStyle/>
          <a:p>
            <a:r>
              <a:rPr lang="en-US" dirty="0"/>
              <a:t>8 Dimensions</a:t>
            </a:r>
          </a:p>
        </p:txBody>
      </p:sp>
      <p:sp>
        <p:nvSpPr>
          <p:cNvPr id="3" name="Content Placeholder 2">
            <a:extLst>
              <a:ext uri="{FF2B5EF4-FFF2-40B4-BE49-F238E27FC236}">
                <a16:creationId xmlns:a16="http://schemas.microsoft.com/office/drawing/2014/main" id="{3991F7B9-2A03-4ACA-9B28-B1CE0B6A9547}"/>
              </a:ext>
            </a:extLst>
          </p:cNvPr>
          <p:cNvSpPr>
            <a:spLocks noGrp="1"/>
          </p:cNvSpPr>
          <p:nvPr>
            <p:ph idx="1"/>
          </p:nvPr>
        </p:nvSpPr>
        <p:spPr>
          <a:xfrm>
            <a:off x="581192" y="2154719"/>
            <a:ext cx="11029615" cy="3250194"/>
          </a:xfrm>
        </p:spPr>
        <p:txBody>
          <a:bodyPr/>
          <a:lstStyle/>
          <a:p>
            <a:pPr>
              <a:lnSpc>
                <a:spcPct val="150000"/>
              </a:lnSpc>
            </a:pPr>
            <a:r>
              <a:rPr lang="en-US" sz="2000" b="1" i="0" dirty="0">
                <a:solidFill>
                  <a:srgbClr val="333333"/>
                </a:solidFill>
                <a:effectLst/>
                <a:latin typeface="Georgia" panose="02040502050405020303" pitchFamily="18" charset="0"/>
              </a:rPr>
              <a:t>Emotional Wellness</a:t>
            </a:r>
            <a:br>
              <a:rPr lang="en-US" sz="2000" b="1" i="0" dirty="0">
                <a:solidFill>
                  <a:srgbClr val="333333"/>
                </a:solidFill>
                <a:effectLst/>
                <a:latin typeface="Georgia" panose="02040502050405020303" pitchFamily="18" charset="0"/>
              </a:rPr>
            </a:br>
            <a:r>
              <a:rPr lang="en-US" sz="2000" b="0" i="0" dirty="0">
                <a:solidFill>
                  <a:srgbClr val="333333"/>
                </a:solidFill>
                <a:effectLst/>
                <a:latin typeface="Georgia" panose="02040502050405020303" pitchFamily="18" charset="0"/>
              </a:rPr>
              <a:t>Emotional wellness encompasses optimism, self-esteem, self-acceptance, and the ability to experience and cope with feelings independently and interpersonally. Emotional wellness includes: practicing self-care; fostering inner resources and resiliency; finding unique ways of coping with stressors; creating satisfying relationships; empathizing with others; and being realistic about expectations and time; and knowing when to ask for help.</a:t>
            </a:r>
            <a:endParaRPr lang="en-US" sz="2000" dirty="0"/>
          </a:p>
        </p:txBody>
      </p:sp>
    </p:spTree>
    <p:extLst>
      <p:ext uri="{BB962C8B-B14F-4D97-AF65-F5344CB8AC3E}">
        <p14:creationId xmlns:p14="http://schemas.microsoft.com/office/powerpoint/2010/main" val="405904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D514-FD9D-462B-8D53-3FD51D9433E9}"/>
              </a:ext>
            </a:extLst>
          </p:cNvPr>
          <p:cNvSpPr>
            <a:spLocks noGrp="1"/>
          </p:cNvSpPr>
          <p:nvPr>
            <p:ph type="title"/>
          </p:nvPr>
        </p:nvSpPr>
        <p:spPr/>
        <p:txBody>
          <a:bodyPr/>
          <a:lstStyle/>
          <a:p>
            <a:r>
              <a:rPr lang="en-US" dirty="0"/>
              <a:t>8 Dimensions</a:t>
            </a:r>
          </a:p>
        </p:txBody>
      </p:sp>
      <p:sp>
        <p:nvSpPr>
          <p:cNvPr id="3" name="Content Placeholder 2">
            <a:extLst>
              <a:ext uri="{FF2B5EF4-FFF2-40B4-BE49-F238E27FC236}">
                <a16:creationId xmlns:a16="http://schemas.microsoft.com/office/drawing/2014/main" id="{BC1713B2-E0E0-4412-8BAA-AE0EA699939A}"/>
              </a:ext>
            </a:extLst>
          </p:cNvPr>
          <p:cNvSpPr>
            <a:spLocks noGrp="1"/>
          </p:cNvSpPr>
          <p:nvPr>
            <p:ph idx="1"/>
          </p:nvPr>
        </p:nvSpPr>
        <p:spPr>
          <a:xfrm>
            <a:off x="581192" y="2209046"/>
            <a:ext cx="11029615" cy="2688879"/>
          </a:xfrm>
        </p:spPr>
        <p:txBody>
          <a:bodyPr/>
          <a:lstStyle/>
          <a:p>
            <a:pPr>
              <a:lnSpc>
                <a:spcPct val="150000"/>
              </a:lnSpc>
            </a:pPr>
            <a:r>
              <a:rPr lang="en-US" sz="2000" b="1" i="0" dirty="0">
                <a:solidFill>
                  <a:srgbClr val="333333"/>
                </a:solidFill>
                <a:effectLst/>
                <a:latin typeface="Georgia" panose="02040502050405020303" pitchFamily="18" charset="0"/>
              </a:rPr>
              <a:t>Intellectual Wellness</a:t>
            </a:r>
            <a:r>
              <a:rPr lang="en-US" sz="2000" dirty="0"/>
              <a:t/>
            </a:r>
            <a:br>
              <a:rPr lang="en-US" sz="2000" dirty="0"/>
            </a:br>
            <a:r>
              <a:rPr lang="en-US" sz="2000" b="0" i="0" dirty="0">
                <a:solidFill>
                  <a:srgbClr val="333333"/>
                </a:solidFill>
                <a:effectLst/>
                <a:latin typeface="Georgia" panose="02040502050405020303" pitchFamily="18" charset="0"/>
              </a:rPr>
              <a:t>Intellectual wellness encourages participating in mentally stimulating and creative activities.  Improving intellectual wellness can happen in and out of the classroom.  It is the ability to think critically, reason objectively, make responsible decisions, and explore new ideas and different points of view.  It also emphasizes lifelong learning and inspires curiosity.</a:t>
            </a:r>
            <a:endParaRPr lang="en-US" sz="2000" dirty="0"/>
          </a:p>
        </p:txBody>
      </p:sp>
    </p:spTree>
    <p:extLst>
      <p:ext uri="{BB962C8B-B14F-4D97-AF65-F5344CB8AC3E}">
        <p14:creationId xmlns:p14="http://schemas.microsoft.com/office/powerpoint/2010/main" val="119759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E2AB-E66A-46E4-9B18-6AB4D34B8A81}"/>
              </a:ext>
            </a:extLst>
          </p:cNvPr>
          <p:cNvSpPr>
            <a:spLocks noGrp="1"/>
          </p:cNvSpPr>
          <p:nvPr>
            <p:ph type="title"/>
          </p:nvPr>
        </p:nvSpPr>
        <p:spPr/>
        <p:txBody>
          <a:bodyPr/>
          <a:lstStyle/>
          <a:p>
            <a:r>
              <a:rPr lang="en-US" dirty="0"/>
              <a:t>8 Dimensions</a:t>
            </a:r>
          </a:p>
        </p:txBody>
      </p:sp>
      <p:sp>
        <p:nvSpPr>
          <p:cNvPr id="3" name="Content Placeholder 2">
            <a:extLst>
              <a:ext uri="{FF2B5EF4-FFF2-40B4-BE49-F238E27FC236}">
                <a16:creationId xmlns:a16="http://schemas.microsoft.com/office/drawing/2014/main" id="{00F35D14-00BD-4718-A796-661FE52DF877}"/>
              </a:ext>
            </a:extLst>
          </p:cNvPr>
          <p:cNvSpPr>
            <a:spLocks noGrp="1"/>
          </p:cNvSpPr>
          <p:nvPr>
            <p:ph idx="1"/>
          </p:nvPr>
        </p:nvSpPr>
        <p:spPr>
          <a:xfrm>
            <a:off x="581192" y="2340864"/>
            <a:ext cx="11029615" cy="2457473"/>
          </a:xfrm>
        </p:spPr>
        <p:txBody>
          <a:bodyPr/>
          <a:lstStyle/>
          <a:p>
            <a:pPr>
              <a:lnSpc>
                <a:spcPct val="150000"/>
              </a:lnSpc>
            </a:pPr>
            <a:r>
              <a:rPr lang="en-US" sz="2000" b="1" i="0" dirty="0">
                <a:solidFill>
                  <a:srgbClr val="333333"/>
                </a:solidFill>
                <a:effectLst/>
                <a:latin typeface="Georgia" panose="02040502050405020303" pitchFamily="18" charset="0"/>
              </a:rPr>
              <a:t>Vocational Wellness</a:t>
            </a:r>
            <a:br>
              <a:rPr lang="en-US" sz="2000" b="1" i="0" dirty="0">
                <a:solidFill>
                  <a:srgbClr val="333333"/>
                </a:solidFill>
                <a:effectLst/>
                <a:latin typeface="Georgia" panose="02040502050405020303" pitchFamily="18" charset="0"/>
              </a:rPr>
            </a:br>
            <a:r>
              <a:rPr lang="en-US" sz="2000" b="0" i="0" dirty="0">
                <a:solidFill>
                  <a:srgbClr val="333333"/>
                </a:solidFill>
                <a:effectLst/>
                <a:latin typeface="Georgia" panose="02040502050405020303" pitchFamily="18" charset="0"/>
              </a:rPr>
              <a:t>Vocational wellness involves preparing for and participating in work that provides personal satisfaction and life enrichment that is consistent with your values, goals, and lifestyle. This dimension includes taking a thoughtful and proactive approach to career planning and assessing personal satisfaction and performance in one’s work.</a:t>
            </a:r>
            <a:endParaRPr lang="en-US" sz="2000" dirty="0"/>
          </a:p>
        </p:txBody>
      </p:sp>
    </p:spTree>
    <p:extLst>
      <p:ext uri="{BB962C8B-B14F-4D97-AF65-F5344CB8AC3E}">
        <p14:creationId xmlns:p14="http://schemas.microsoft.com/office/powerpoint/2010/main" val="419443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F047-004B-4A3D-9E83-58F922F5D287}"/>
              </a:ext>
            </a:extLst>
          </p:cNvPr>
          <p:cNvSpPr>
            <a:spLocks noGrp="1"/>
          </p:cNvSpPr>
          <p:nvPr>
            <p:ph type="title"/>
          </p:nvPr>
        </p:nvSpPr>
        <p:spPr/>
        <p:txBody>
          <a:bodyPr/>
          <a:lstStyle/>
          <a:p>
            <a:r>
              <a:rPr lang="en-US" dirty="0"/>
              <a:t>8 Dimensions </a:t>
            </a:r>
          </a:p>
        </p:txBody>
      </p:sp>
      <p:sp>
        <p:nvSpPr>
          <p:cNvPr id="3" name="Content Placeholder 2">
            <a:extLst>
              <a:ext uri="{FF2B5EF4-FFF2-40B4-BE49-F238E27FC236}">
                <a16:creationId xmlns:a16="http://schemas.microsoft.com/office/drawing/2014/main" id="{183B94DB-F94B-4F59-95B7-B4463CB911AE}"/>
              </a:ext>
            </a:extLst>
          </p:cNvPr>
          <p:cNvSpPr>
            <a:spLocks noGrp="1"/>
          </p:cNvSpPr>
          <p:nvPr>
            <p:ph idx="1"/>
          </p:nvPr>
        </p:nvSpPr>
        <p:spPr>
          <a:xfrm>
            <a:off x="581192" y="2009869"/>
            <a:ext cx="11029615" cy="4014413"/>
          </a:xfrm>
        </p:spPr>
        <p:txBody>
          <a:bodyPr>
            <a:normAutofit fontScale="92500" lnSpcReduction="10000"/>
          </a:bodyPr>
          <a:lstStyle/>
          <a:p>
            <a:pPr>
              <a:lnSpc>
                <a:spcPct val="150000"/>
              </a:lnSpc>
            </a:pPr>
            <a:r>
              <a:rPr lang="en-US" sz="2000" b="1" i="0" dirty="0">
                <a:solidFill>
                  <a:srgbClr val="333333"/>
                </a:solidFill>
                <a:effectLst/>
                <a:latin typeface="Georgia" panose="02040502050405020303" pitchFamily="18" charset="0"/>
              </a:rPr>
              <a:t>Environmental Wellness</a:t>
            </a:r>
            <a:r>
              <a:rPr lang="en-US" sz="2000" dirty="0"/>
              <a:t/>
            </a:r>
            <a:br>
              <a:rPr lang="en-US" sz="2000" dirty="0"/>
            </a:br>
            <a:r>
              <a:rPr lang="en-US" sz="2000" b="0" i="0" dirty="0">
                <a:solidFill>
                  <a:srgbClr val="333333"/>
                </a:solidFill>
                <a:effectLst/>
                <a:latin typeface="Georgia" panose="02040502050405020303" pitchFamily="18" charset="0"/>
              </a:rPr>
              <a:t>Environmental wellness inspires us to live a lifestyle that is respectful of our surroundings.  It involves understanding the dynamic relationship between the environment and people and recognizing that we are responsible for the quality of the air, water, and earth that surrounds us and in turn, that social, natural, and built environments affect our health and well-being.</a:t>
            </a:r>
          </a:p>
          <a:p>
            <a:pPr>
              <a:lnSpc>
                <a:spcPct val="150000"/>
              </a:lnSpc>
            </a:pPr>
            <a:r>
              <a:rPr lang="en-US" sz="2000" b="0" i="0" dirty="0">
                <a:solidFill>
                  <a:srgbClr val="333333"/>
                </a:solidFill>
                <a:effectLst/>
                <a:latin typeface="Georgia" panose="02040502050405020303" pitchFamily="18" charset="0"/>
              </a:rPr>
              <a:t>Our environment and the way we feel about the environment can play a big role in how we live our lives. Examples of our environment include out social environment (i.e. bullying, fat talk, and racism), out natural environment (i.e. air, nature, and climate), and our built environment (i.e. proximity to resources and living conditions).</a:t>
            </a:r>
            <a:endParaRPr lang="en-US" sz="2000" dirty="0"/>
          </a:p>
        </p:txBody>
      </p:sp>
    </p:spTree>
    <p:extLst>
      <p:ext uri="{BB962C8B-B14F-4D97-AF65-F5344CB8AC3E}">
        <p14:creationId xmlns:p14="http://schemas.microsoft.com/office/powerpoint/2010/main" val="2745391461"/>
      </p:ext>
    </p:extLst>
  </p:cSld>
  <p:clrMapOvr>
    <a:masterClrMapping/>
  </p:clrMapOvr>
</p:sld>
</file>

<file path=ppt/theme/theme1.xml><?xml version="1.0" encoding="utf-8"?>
<a:theme xmlns:a="http://schemas.openxmlformats.org/drawingml/2006/main" name="2_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duct Summary_Win32_RS v2" id="{4A4BC7BA-E104-48CF-9F11-CBBDF04784BE}" vid="{45BAD27F-A2E8-4282-99F2-C6ED447BF4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4523</TotalTime>
  <Words>881</Words>
  <Application>Microsoft Office PowerPoint</Application>
  <PresentationFormat>Widescreen</PresentationFormat>
  <Paragraphs>53</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Georgia</vt:lpstr>
      <vt:lpstr>Gill Sans MT</vt:lpstr>
      <vt:lpstr>Roboto</vt:lpstr>
      <vt:lpstr>Times New Roman</vt:lpstr>
      <vt:lpstr>Wingdings 2</vt:lpstr>
      <vt:lpstr>2_DividendVTI</vt:lpstr>
      <vt:lpstr>Topic: Recovery Support and the 8 Dimensions of Wellness</vt:lpstr>
      <vt:lpstr>Recovery Support </vt:lpstr>
      <vt:lpstr>8 Dimensions of Wellness</vt:lpstr>
      <vt:lpstr>8 Dimensions</vt:lpstr>
      <vt:lpstr>8 Dimensions</vt:lpstr>
      <vt:lpstr>8 Dimensions</vt:lpstr>
      <vt:lpstr>8 Dimensions</vt:lpstr>
      <vt:lpstr>8 Dimensions</vt:lpstr>
      <vt:lpstr>8 Dimensions </vt:lpstr>
      <vt:lpstr>8 Dimensions</vt:lpstr>
      <vt:lpstr>8 Dimensions</vt:lpstr>
      <vt:lpstr>Activity – Wheel of Life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Gormley</dc:creator>
  <cp:lastModifiedBy>Ron Alai</cp:lastModifiedBy>
  <cp:revision>6</cp:revision>
  <dcterms:created xsi:type="dcterms:W3CDTF">2022-02-09T18:35:11Z</dcterms:created>
  <dcterms:modified xsi:type="dcterms:W3CDTF">2022-03-02T19:56:58Z</dcterms:modified>
</cp:coreProperties>
</file>